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82" r:id="rId5"/>
    <p:sldId id="283" r:id="rId6"/>
    <p:sldId id="259" r:id="rId7"/>
    <p:sldId id="275" r:id="rId8"/>
    <p:sldId id="270" r:id="rId9"/>
    <p:sldId id="284" r:id="rId10"/>
    <p:sldId id="285" r:id="rId11"/>
    <p:sldId id="265" r:id="rId12"/>
    <p:sldId id="260" r:id="rId13"/>
    <p:sldId id="267" r:id="rId14"/>
    <p:sldId id="268" r:id="rId15"/>
    <p:sldId id="286" r:id="rId16"/>
    <p:sldId id="287" r:id="rId17"/>
    <p:sldId id="281" r:id="rId18"/>
    <p:sldId id="271" r:id="rId19"/>
    <p:sldId id="273" r:id="rId20"/>
    <p:sldId id="274" r:id="rId21"/>
    <p:sldId id="276" r:id="rId22"/>
    <p:sldId id="288" r:id="rId23"/>
    <p:sldId id="289" r:id="rId24"/>
    <p:sldId id="290" r:id="rId25"/>
    <p:sldId id="263" r:id="rId26"/>
    <p:sldId id="264" r:id="rId27"/>
  </p:sldIdLst>
  <p:sldSz cx="9144000" cy="5143500" type="screen16x9"/>
  <p:notesSz cx="6858000" cy="9144000"/>
  <p:embeddedFontLst>
    <p:embeddedFont>
      <p:font typeface="Arial Rounded MT Bold" panose="020F0704030504030204" pitchFamily="34" charset="0"/>
      <p:regular r:id="rId29"/>
    </p:embeddedFont>
    <p:embeddedFont>
      <p:font typeface="Calibri" panose="020F0502020204030204" pitchFamily="34" charset="0"/>
      <p:regular r:id="rId30"/>
      <p:bold r:id="rId31"/>
      <p:italic r:id="rId32"/>
      <p:boldItalic r:id="rId33"/>
    </p:embeddedFont>
    <p:embeddedFont>
      <p:font typeface="Franklin Gothic Medium" panose="020B0603020102020204" pitchFamily="34" charset="0"/>
      <p:regular r:id="rId34"/>
      <p:italic r:id="rId35"/>
    </p:embeddedFont>
    <p:embeddedFont>
      <p:font typeface="Montserrat" panose="00000500000000000000" pitchFamily="2" charset="0"/>
      <p:regular r:id="rId36"/>
      <p:bold r:id="rId37"/>
      <p:italic r:id="rId38"/>
      <p:boldItalic r:id="rId39"/>
    </p:embeddedFont>
    <p:embeddedFont>
      <p:font typeface="Segoe UI Black" panose="020B0A02040204020203" pitchFamily="34" charset="0"/>
      <p:bold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07" userDrawn="1">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6K0BHqvY+cNiCsd6/KANATD6k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F8F8F8"/>
    <a:srgbClr val="FFFCF1"/>
    <a:srgbClr val="FFE0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6605A5-5424-4D94-B0CA-8FB689B2D301}">
  <a:tblStyle styleId="{BD6605A5-5424-4D94-B0CA-8FB689B2D301}"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92" d="100"/>
          <a:sy n="92" d="100"/>
        </p:scale>
        <p:origin x="756" y="90"/>
      </p:cViewPr>
      <p:guideLst>
        <p:guide orient="horz" pos="150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2156873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c97eab70e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gdc97eab70e_1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16686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64661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46641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0277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54026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11322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97eab70e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 name="Google Shape;82;gdc97eab70e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77943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d895c6b0e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d895c6b0e8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d895c6b0e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gd895c6b0e8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d86ddac56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d86ddac564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7309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02048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35966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14429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d86ddac564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d86ddac564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84046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3"/>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3"/>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8" name="Google Shape;48;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 name="Google Shape;17;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1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1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1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1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 name="Google Shape;41;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8F8F8"/>
        </a:solidFill>
        <a:effectLst/>
      </p:bgPr>
    </p:bg>
    <p:spTree>
      <p:nvGrpSpPr>
        <p:cNvPr id="1" name="Shape 5"/>
        <p:cNvGrpSpPr/>
        <p:nvPr/>
      </p:nvGrpSpPr>
      <p:grpSpPr>
        <a:xfrm>
          <a:off x="0" y="0"/>
          <a:ext cx="0" cy="0"/>
          <a:chOff x="0" y="0"/>
          <a:chExt cx="0" cy="0"/>
        </a:xfrm>
      </p:grpSpPr>
      <p:sp>
        <p:nvSpPr>
          <p:cNvPr id="6" name="Google Shape;6;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dirty="0"/>
          </a:p>
        </p:txBody>
      </p:sp>
      <p:sp>
        <p:nvSpPr>
          <p:cNvPr id="8" name="Google Shape;8;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 name="Rectangle 1">
            <a:extLst>
              <a:ext uri="{FF2B5EF4-FFF2-40B4-BE49-F238E27FC236}">
                <a16:creationId xmlns:a16="http://schemas.microsoft.com/office/drawing/2014/main" id="{2477AD15-697B-F23F-7570-079E40F4BB30}"/>
              </a:ext>
            </a:extLst>
          </p:cNvPr>
          <p:cNvSpPr/>
          <p:nvPr userDrawn="1"/>
        </p:nvSpPr>
        <p:spPr>
          <a:xfrm>
            <a:off x="7591647" y="0"/>
            <a:ext cx="1552353" cy="445025"/>
          </a:xfrm>
          <a:prstGeom prst="rect">
            <a:avLst/>
          </a:prstGeom>
          <a:blipFill dpi="0" rotWithShape="1">
            <a:blip r:embed="rId13">
              <a:alphaModFix amt="38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
          <p:cNvSpPr txBox="1">
            <a:spLocks noGrp="1"/>
          </p:cNvSpPr>
          <p:nvPr>
            <p:ph type="ctrTitle"/>
          </p:nvPr>
        </p:nvSpPr>
        <p:spPr>
          <a:xfrm>
            <a:off x="315750" y="242400"/>
            <a:ext cx="8280000" cy="46800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GB" sz="4200" b="1" u="sng" dirty="0">
                <a:solidFill>
                  <a:srgbClr val="CC0000"/>
                </a:solidFill>
                <a:latin typeface="Segoe UI Black" panose="020B0A02040204020203" pitchFamily="34" charset="0"/>
                <a:ea typeface="Segoe UI Black" panose="020B0A02040204020203" pitchFamily="34" charset="0"/>
                <a:cs typeface="Montserrat"/>
                <a:sym typeface="Montserrat"/>
              </a:rPr>
              <a:t>Capstone Project 3</a:t>
            </a:r>
            <a:endParaRPr sz="4200" b="1" u="sng" dirty="0">
              <a:solidFill>
                <a:srgbClr val="CC0000"/>
              </a:solidFill>
              <a:latin typeface="Segoe UI Black" panose="020B0A02040204020203" pitchFamily="34" charset="0"/>
              <a:ea typeface="Segoe UI Black" panose="020B0A02040204020203" pitchFamily="34" charset="0"/>
              <a:cs typeface="Montserrat"/>
              <a:sym typeface="Montserrat"/>
            </a:endParaRPr>
          </a:p>
          <a:p>
            <a:pPr marL="0" lvl="0" indent="0" algn="ctr" rtl="0">
              <a:lnSpc>
                <a:spcPct val="100000"/>
              </a:lnSpc>
              <a:spcBef>
                <a:spcPts val="0"/>
              </a:spcBef>
              <a:spcAft>
                <a:spcPts val="0"/>
              </a:spcAft>
              <a:buSzPts val="5200"/>
              <a:buNone/>
            </a:pPr>
            <a:endParaRPr sz="4200" b="1" dirty="0">
              <a:solidFill>
                <a:srgbClr val="CC0000"/>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4000" b="1" dirty="0">
                <a:solidFill>
                  <a:schemeClr val="bg1">
                    <a:lumMod val="75000"/>
                  </a:schemeClr>
                </a:solidFill>
                <a:latin typeface="Franklin Gothic Medium" panose="020B0603020102020204" pitchFamily="34" charset="0"/>
                <a:ea typeface="Montserrat"/>
                <a:cs typeface="Montserrat"/>
                <a:sym typeface="Montserrat"/>
              </a:rPr>
              <a:t>Sentiment Analysis : Predicting Sentiment of COVID19 Tweets</a:t>
            </a:r>
            <a:endParaRPr sz="4000" b="1" dirty="0">
              <a:solidFill>
                <a:schemeClr val="bg1">
                  <a:lumMod val="75000"/>
                </a:schemeClr>
              </a:solidFill>
              <a:latin typeface="Franklin Gothic Medium" panose="020B0603020102020204" pitchFamily="34" charset="0"/>
              <a:ea typeface="Montserrat"/>
              <a:cs typeface="Montserrat"/>
              <a:sym typeface="Montserrat"/>
            </a:endParaRPr>
          </a:p>
          <a:p>
            <a:pPr marL="0" lvl="0" indent="0" algn="l" rtl="0">
              <a:lnSpc>
                <a:spcPct val="100000"/>
              </a:lnSpc>
              <a:spcBef>
                <a:spcPts val="0"/>
              </a:spcBef>
              <a:spcAft>
                <a:spcPts val="0"/>
              </a:spcAft>
              <a:buSzPts val="5200"/>
              <a:buNone/>
            </a:pPr>
            <a:endParaRPr sz="36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2400" b="1" u="sng" dirty="0">
                <a:solidFill>
                  <a:schemeClr val="tx1"/>
                </a:solidFill>
                <a:highlight>
                  <a:schemeClr val="dk2"/>
                </a:highlight>
                <a:latin typeface="Montserrat"/>
                <a:ea typeface="Montserrat"/>
                <a:cs typeface="Montserrat"/>
                <a:sym typeface="Montserrat"/>
              </a:rPr>
              <a:t>Team Members :</a:t>
            </a:r>
            <a:endParaRPr sz="2400" b="1" u="sng" dirty="0">
              <a:solidFill>
                <a:schemeClr val="tx1"/>
              </a:solidFill>
              <a:highlight>
                <a:schemeClr val="dk2"/>
              </a:highlight>
              <a:latin typeface="Montserrat"/>
              <a:ea typeface="Montserrat"/>
              <a:cs typeface="Montserrat"/>
              <a:sym typeface="Montserrat"/>
            </a:endParaRPr>
          </a:p>
          <a:p>
            <a:pPr marL="0" lvl="0" indent="0" algn="l" rtl="0">
              <a:lnSpc>
                <a:spcPct val="100000"/>
              </a:lnSpc>
              <a:spcBef>
                <a:spcPts val="0"/>
              </a:spcBef>
              <a:spcAft>
                <a:spcPts val="0"/>
              </a:spcAft>
              <a:buSzPts val="5200"/>
              <a:buNone/>
            </a:pPr>
            <a:endParaRPr sz="18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r>
              <a:rPr lang="en-GB" sz="1800" b="1" dirty="0">
                <a:solidFill>
                  <a:schemeClr val="lt1"/>
                </a:solidFill>
                <a:latin typeface="Montserrat"/>
                <a:ea typeface="Montserrat"/>
                <a:cs typeface="Montserrat"/>
                <a:sym typeface="Montserrat"/>
              </a:rPr>
              <a:t>Abhishek Kumar</a:t>
            </a:r>
            <a:br>
              <a:rPr lang="en-GB" sz="1800" b="1" dirty="0">
                <a:solidFill>
                  <a:schemeClr val="lt1"/>
                </a:solidFill>
                <a:latin typeface="Montserrat"/>
                <a:ea typeface="Montserrat"/>
                <a:cs typeface="Montserrat"/>
                <a:sym typeface="Montserrat"/>
              </a:rPr>
            </a:br>
            <a:r>
              <a:rPr lang="en-GB" sz="1800" b="1" dirty="0" err="1">
                <a:solidFill>
                  <a:schemeClr val="lt1"/>
                </a:solidFill>
                <a:latin typeface="Montserrat"/>
                <a:ea typeface="Montserrat"/>
                <a:cs typeface="Montserrat"/>
                <a:sym typeface="Montserrat"/>
              </a:rPr>
              <a:t>Hritik</a:t>
            </a:r>
            <a:r>
              <a:rPr lang="en-GB" sz="1800" b="1" dirty="0">
                <a:solidFill>
                  <a:schemeClr val="lt1"/>
                </a:solidFill>
                <a:latin typeface="Montserrat"/>
                <a:ea typeface="Montserrat"/>
                <a:cs typeface="Montserrat"/>
                <a:sym typeface="Montserrat"/>
              </a:rPr>
              <a:t> Saini</a:t>
            </a:r>
            <a:endParaRPr sz="18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1600" b="1" dirty="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 name="Picture 6">
            <a:extLst>
              <a:ext uri="{FF2B5EF4-FFF2-40B4-BE49-F238E27FC236}">
                <a16:creationId xmlns:a16="http://schemas.microsoft.com/office/drawing/2014/main" id="{D2954350-894F-E3C1-7C2B-8D9DF035CFD0}"/>
              </a:ext>
            </a:extLst>
          </p:cNvPr>
          <p:cNvPicPr>
            <a:picLocks noChangeAspect="1"/>
          </p:cNvPicPr>
          <p:nvPr/>
        </p:nvPicPr>
        <p:blipFill rotWithShape="1">
          <a:blip r:embed="rId3"/>
          <a:srcRect l="1490" t="17384" r="63191" b="7473"/>
          <a:stretch/>
        </p:blipFill>
        <p:spPr>
          <a:xfrm>
            <a:off x="277238" y="7703"/>
            <a:ext cx="8589523" cy="5148541"/>
          </a:xfrm>
          <a:prstGeom prst="rect">
            <a:avLst/>
          </a:prstGeom>
        </p:spPr>
      </p:pic>
      <p:sp>
        <p:nvSpPr>
          <p:cNvPr id="72" name="Google Shape;72;gd86ddac564_1_10"/>
          <p:cNvSpPr txBox="1">
            <a:spLocks noGrp="1"/>
          </p:cNvSpPr>
          <p:nvPr>
            <p:ph type="title"/>
          </p:nvPr>
        </p:nvSpPr>
        <p:spPr>
          <a:xfrm>
            <a:off x="252000" y="7703"/>
            <a:ext cx="8337523" cy="900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5200"/>
              <a:buNone/>
            </a:pPr>
            <a:r>
              <a:rPr lang="en-GB" sz="3000" b="1" u="sng" dirty="0">
                <a:latin typeface="Times New Roman" panose="02020603050405020304" pitchFamily="18" charset="0"/>
                <a:cs typeface="Times New Roman" panose="02020603050405020304" pitchFamily="18" charset="0"/>
              </a:rPr>
              <a:t>Visualization</a:t>
            </a:r>
          </a:p>
        </p:txBody>
      </p:sp>
    </p:spTree>
    <p:extLst>
      <p:ext uri="{BB962C8B-B14F-4D97-AF65-F5344CB8AC3E}">
        <p14:creationId xmlns:p14="http://schemas.microsoft.com/office/powerpoint/2010/main" val="2762460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4BB33-4F79-4184-93A0-34DA63AAF3C0}"/>
              </a:ext>
            </a:extLst>
          </p:cNvPr>
          <p:cNvSpPr>
            <a:spLocks noGrp="1"/>
          </p:cNvSpPr>
          <p:nvPr>
            <p:ph type="title"/>
          </p:nvPr>
        </p:nvSpPr>
        <p:spPr>
          <a:xfrm>
            <a:off x="252000" y="0"/>
            <a:ext cx="8640000" cy="900000"/>
          </a:xfrm>
        </p:spPr>
        <p:txBody>
          <a:bodyPr anchor="ctr"/>
          <a:lstStyle/>
          <a:p>
            <a:pPr algn="ctr"/>
            <a:r>
              <a:rPr lang="en-US" sz="3000" b="1" u="sng" dirty="0">
                <a:effectLst/>
                <a:latin typeface="Arial Rounded MT Bold" panose="020F0704030504030204" pitchFamily="34" charset="0"/>
              </a:rPr>
              <a:t>Exploring the Sentiment Column</a:t>
            </a:r>
            <a:endParaRPr lang="en-IN" sz="3000" b="1" u="sng" dirty="0">
              <a:latin typeface="Arial Rounded MT Bold" panose="020F0704030504030204" pitchFamily="34" charset="0"/>
            </a:endParaRPr>
          </a:p>
        </p:txBody>
      </p:sp>
      <p:sp>
        <p:nvSpPr>
          <p:cNvPr id="3" name="Text Placeholder 4">
            <a:extLst>
              <a:ext uri="{FF2B5EF4-FFF2-40B4-BE49-F238E27FC236}">
                <a16:creationId xmlns:a16="http://schemas.microsoft.com/office/drawing/2014/main" id="{6E000DBD-B6E1-BD27-1AFB-F4FBF51866DE}"/>
              </a:ext>
            </a:extLst>
          </p:cNvPr>
          <p:cNvSpPr>
            <a:spLocks noGrp="1"/>
          </p:cNvSpPr>
          <p:nvPr>
            <p:ph type="body" idx="1"/>
          </p:nvPr>
        </p:nvSpPr>
        <p:spPr>
          <a:xfrm>
            <a:off x="329446" y="1050588"/>
            <a:ext cx="5001312" cy="1284052"/>
          </a:xfrm>
        </p:spPr>
        <p:txBody>
          <a:bodyPr/>
          <a:lstStyle/>
          <a:p>
            <a:pPr marL="114300" indent="0">
              <a:buClr>
                <a:schemeClr val="bg1"/>
              </a:buClr>
              <a:buNone/>
            </a:pPr>
            <a:r>
              <a:rPr lang="en-US" sz="2000" dirty="0">
                <a:solidFill>
                  <a:srgbClr val="080808"/>
                </a:solidFill>
                <a:effectLst/>
                <a:latin typeface="Arial" panose="020B0604020202020204" pitchFamily="34" charset="0"/>
              </a:rPr>
              <a:t>This Data clearly shows that positive it the maximum sentiment tweet made in all the locations:</a:t>
            </a:r>
            <a:endParaRPr lang="en-IN" sz="2000" dirty="0">
              <a:solidFill>
                <a:srgbClr val="080808"/>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F9FF1E61-5C94-33EC-A2D7-B505FBE22D5B}"/>
              </a:ext>
            </a:extLst>
          </p:cNvPr>
          <p:cNvPicPr>
            <a:picLocks noChangeAspect="1"/>
          </p:cNvPicPr>
          <p:nvPr/>
        </p:nvPicPr>
        <p:blipFill rotWithShape="1">
          <a:blip r:embed="rId2"/>
          <a:srcRect l="2756" t="40796" r="86489" b="40796"/>
          <a:stretch/>
        </p:blipFill>
        <p:spPr>
          <a:xfrm>
            <a:off x="0" y="2485228"/>
            <a:ext cx="3646206" cy="1758272"/>
          </a:xfrm>
          <a:prstGeom prst="rect">
            <a:avLst/>
          </a:prstGeom>
        </p:spPr>
      </p:pic>
      <p:pic>
        <p:nvPicPr>
          <p:cNvPr id="8" name="Picture 7">
            <a:extLst>
              <a:ext uri="{FF2B5EF4-FFF2-40B4-BE49-F238E27FC236}">
                <a16:creationId xmlns:a16="http://schemas.microsoft.com/office/drawing/2014/main" id="{E7C51D8C-8AFA-F5C4-FA57-3AF75E4ADE1C}"/>
              </a:ext>
            </a:extLst>
          </p:cNvPr>
          <p:cNvPicPr>
            <a:picLocks noChangeAspect="1"/>
          </p:cNvPicPr>
          <p:nvPr/>
        </p:nvPicPr>
        <p:blipFill rotWithShape="1">
          <a:blip r:embed="rId3"/>
          <a:srcRect l="2756" t="31748" r="68298" b="8983"/>
          <a:stretch/>
        </p:blipFill>
        <p:spPr>
          <a:xfrm>
            <a:off x="3579779" y="1933712"/>
            <a:ext cx="5564221" cy="3209788"/>
          </a:xfrm>
          <a:prstGeom prst="rect">
            <a:avLst/>
          </a:prstGeom>
        </p:spPr>
      </p:pic>
    </p:spTree>
    <p:extLst>
      <p:ext uri="{BB962C8B-B14F-4D97-AF65-F5344CB8AC3E}">
        <p14:creationId xmlns:p14="http://schemas.microsoft.com/office/powerpoint/2010/main" val="4194080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5" name="Text Placeholder 4">
            <a:extLst>
              <a:ext uri="{FF2B5EF4-FFF2-40B4-BE49-F238E27FC236}">
                <a16:creationId xmlns:a16="http://schemas.microsoft.com/office/drawing/2014/main" id="{27A0E729-8152-58AB-8757-F92ED1C87822}"/>
              </a:ext>
            </a:extLst>
          </p:cNvPr>
          <p:cNvSpPr txBox="1">
            <a:spLocks/>
          </p:cNvSpPr>
          <p:nvPr/>
        </p:nvSpPr>
        <p:spPr>
          <a:xfrm>
            <a:off x="144620" y="603116"/>
            <a:ext cx="8999380" cy="12840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114300" indent="0" algn="l">
              <a:buClr>
                <a:schemeClr val="bg1"/>
              </a:buClr>
            </a:pPr>
            <a:r>
              <a:rPr lang="en-US" sz="1800" dirty="0">
                <a:solidFill>
                  <a:srgbClr val="080808"/>
                </a:solidFill>
                <a:effectLst/>
                <a:latin typeface="Arial" panose="020B0604020202020204" pitchFamily="34" charset="0"/>
              </a:rPr>
              <a:t>There are 5 subcategories in this case, so we will combine 5-class classification problem into a 3-class classification problem by replace Extremely Positive tweets with positive tweets and Extremely Negative tweets with negative tweets.</a:t>
            </a:r>
            <a:endParaRPr lang="en-IN" dirty="0">
              <a:solidFill>
                <a:srgbClr val="080808"/>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8514AC8-0748-DC3D-4A94-3F35F7616255}"/>
              </a:ext>
            </a:extLst>
          </p:cNvPr>
          <p:cNvPicPr>
            <a:picLocks noChangeAspect="1"/>
          </p:cNvPicPr>
          <p:nvPr/>
        </p:nvPicPr>
        <p:blipFill rotWithShape="1">
          <a:blip r:embed="rId3"/>
          <a:srcRect l="2872" t="58921" r="89255" b="23426"/>
          <a:stretch/>
        </p:blipFill>
        <p:spPr>
          <a:xfrm>
            <a:off x="0" y="1769218"/>
            <a:ext cx="2540643" cy="1605064"/>
          </a:xfrm>
          <a:prstGeom prst="rect">
            <a:avLst/>
          </a:prstGeom>
        </p:spPr>
      </p:pic>
      <p:pic>
        <p:nvPicPr>
          <p:cNvPr id="9" name="Picture 8">
            <a:extLst>
              <a:ext uri="{FF2B5EF4-FFF2-40B4-BE49-F238E27FC236}">
                <a16:creationId xmlns:a16="http://schemas.microsoft.com/office/drawing/2014/main" id="{3CD9366D-EA9D-17FF-41C9-63F21E95F27B}"/>
              </a:ext>
            </a:extLst>
          </p:cNvPr>
          <p:cNvPicPr>
            <a:picLocks noChangeAspect="1"/>
          </p:cNvPicPr>
          <p:nvPr/>
        </p:nvPicPr>
        <p:blipFill rotWithShape="1">
          <a:blip r:embed="rId4"/>
          <a:srcRect l="3617" t="43817" r="72979" b="14646"/>
          <a:stretch/>
        </p:blipFill>
        <p:spPr>
          <a:xfrm>
            <a:off x="2395430" y="1769218"/>
            <a:ext cx="6748570" cy="337428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A519D-3855-4A96-8DC2-79D2A65CAA62}"/>
              </a:ext>
            </a:extLst>
          </p:cNvPr>
          <p:cNvSpPr>
            <a:spLocks noGrp="1"/>
          </p:cNvSpPr>
          <p:nvPr>
            <p:ph type="title"/>
          </p:nvPr>
        </p:nvSpPr>
        <p:spPr>
          <a:xfrm>
            <a:off x="252000" y="0"/>
            <a:ext cx="8640000" cy="900000"/>
          </a:xfrm>
        </p:spPr>
        <p:txBody>
          <a:bodyPr anchor="ctr"/>
          <a:lstStyle/>
          <a:p>
            <a:r>
              <a:rPr lang="en-US" sz="3000" b="1" u="sng" dirty="0">
                <a:effectLst/>
                <a:latin typeface="Arial Rounded MT Bold" panose="020F0704030504030204" pitchFamily="34" charset="0"/>
              </a:rPr>
              <a:t>Top dates with maximum number of tweets</a:t>
            </a:r>
            <a:endParaRPr lang="en-IN" sz="3000" b="1" u="sng" dirty="0">
              <a:latin typeface="Arial Rounded MT Bold" panose="020F0704030504030204" pitchFamily="34" charset="0"/>
            </a:endParaRPr>
          </a:p>
        </p:txBody>
      </p:sp>
      <p:sp>
        <p:nvSpPr>
          <p:cNvPr id="3" name="Text Placeholder 4">
            <a:extLst>
              <a:ext uri="{FF2B5EF4-FFF2-40B4-BE49-F238E27FC236}">
                <a16:creationId xmlns:a16="http://schemas.microsoft.com/office/drawing/2014/main" id="{57600E78-122F-3381-87AB-384374A62A8A}"/>
              </a:ext>
            </a:extLst>
          </p:cNvPr>
          <p:cNvSpPr txBox="1">
            <a:spLocks/>
          </p:cNvSpPr>
          <p:nvPr/>
        </p:nvSpPr>
        <p:spPr>
          <a:xfrm>
            <a:off x="72310" y="1595337"/>
            <a:ext cx="4898524" cy="25486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114300" indent="0" algn="l">
              <a:buClr>
                <a:schemeClr val="bg1"/>
              </a:buClr>
            </a:pPr>
            <a:r>
              <a:rPr lang="en-US" sz="2000" dirty="0">
                <a:solidFill>
                  <a:srgbClr val="080808"/>
                </a:solidFill>
                <a:effectLst/>
                <a:latin typeface="Times New Roman" panose="02020603050405020304" pitchFamily="18" charset="0"/>
                <a:cs typeface="Times New Roman" panose="02020603050405020304" pitchFamily="18" charset="0"/>
              </a:rPr>
              <a:t>The table and the graph shows the top dates of the year with the maximum no of tweet.20/03/2022 is the date where maximum number of Tweet was made followed by 19/03/2022.</a:t>
            </a:r>
            <a:endParaRPr lang="en-IN" sz="4400" dirty="0">
              <a:solidFill>
                <a:srgbClr val="080808"/>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63A2A1C-5D6E-2A38-F42B-D1571AB884A3}"/>
              </a:ext>
            </a:extLst>
          </p:cNvPr>
          <p:cNvPicPr>
            <a:picLocks noChangeAspect="1"/>
          </p:cNvPicPr>
          <p:nvPr/>
        </p:nvPicPr>
        <p:blipFill rotWithShape="1">
          <a:blip r:embed="rId2"/>
          <a:srcRect l="2756" t="30223" r="87872" b="15780"/>
          <a:stretch/>
        </p:blipFill>
        <p:spPr>
          <a:xfrm>
            <a:off x="6394859" y="680937"/>
            <a:ext cx="2749142" cy="4462564"/>
          </a:xfrm>
          <a:prstGeom prst="rect">
            <a:avLst/>
          </a:prstGeom>
        </p:spPr>
      </p:pic>
    </p:spTree>
    <p:extLst>
      <p:ext uri="{BB962C8B-B14F-4D97-AF65-F5344CB8AC3E}">
        <p14:creationId xmlns:p14="http://schemas.microsoft.com/office/powerpoint/2010/main" val="1535546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EB877C7-4870-FB2C-8C65-EF1B28D4E8FA}"/>
              </a:ext>
            </a:extLst>
          </p:cNvPr>
          <p:cNvPicPr>
            <a:picLocks noChangeAspect="1"/>
          </p:cNvPicPr>
          <p:nvPr/>
        </p:nvPicPr>
        <p:blipFill rotWithShape="1">
          <a:blip r:embed="rId2"/>
          <a:srcRect l="3723" t="28714" r="59681" b="5206"/>
          <a:stretch/>
        </p:blipFill>
        <p:spPr>
          <a:xfrm>
            <a:off x="8565" y="496111"/>
            <a:ext cx="9135436" cy="4647389"/>
          </a:xfrm>
          <a:prstGeom prst="rect">
            <a:avLst/>
          </a:prstGeom>
        </p:spPr>
      </p:pic>
    </p:spTree>
    <p:extLst>
      <p:ext uri="{BB962C8B-B14F-4D97-AF65-F5344CB8AC3E}">
        <p14:creationId xmlns:p14="http://schemas.microsoft.com/office/powerpoint/2010/main" val="3831702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CDA70-0702-5255-44F8-E2C73FB42986}"/>
              </a:ext>
            </a:extLst>
          </p:cNvPr>
          <p:cNvSpPr>
            <a:spLocks noGrp="1"/>
          </p:cNvSpPr>
          <p:nvPr>
            <p:ph type="title"/>
          </p:nvPr>
        </p:nvSpPr>
        <p:spPr/>
        <p:txBody>
          <a:bodyPr/>
          <a:lstStyle/>
          <a:p>
            <a:r>
              <a:rPr lang="en-US" sz="3000" b="1" u="sng" dirty="0">
                <a:effectLst/>
                <a:latin typeface="Arial Rounded MT Bold" panose="020F0704030504030204" pitchFamily="34" charset="0"/>
              </a:rPr>
              <a:t>Data Pre-Processing</a:t>
            </a:r>
            <a:endParaRPr lang="en-US" sz="3000" b="1" u="sng" dirty="0">
              <a:latin typeface="Arial Rounded MT Bold" panose="020F0704030504030204" pitchFamily="34" charset="0"/>
            </a:endParaRPr>
          </a:p>
        </p:txBody>
      </p:sp>
      <p:sp>
        <p:nvSpPr>
          <p:cNvPr id="3" name="Text Placeholder 2">
            <a:extLst>
              <a:ext uri="{FF2B5EF4-FFF2-40B4-BE49-F238E27FC236}">
                <a16:creationId xmlns:a16="http://schemas.microsoft.com/office/drawing/2014/main" id="{AC88AC2C-0035-9763-1A9E-7D9C9A57CBCC}"/>
              </a:ext>
            </a:extLst>
          </p:cNvPr>
          <p:cNvSpPr>
            <a:spLocks noGrp="1"/>
          </p:cNvSpPr>
          <p:nvPr>
            <p:ph type="body" idx="1"/>
          </p:nvPr>
        </p:nvSpPr>
        <p:spPr>
          <a:xfrm>
            <a:off x="311700" y="1152475"/>
            <a:ext cx="3443177" cy="572700"/>
          </a:xfrm>
        </p:spPr>
        <p:txBody>
          <a:bodyPr/>
          <a:lstStyle/>
          <a:p>
            <a:r>
              <a:rPr lang="en-US" dirty="0">
                <a:solidFill>
                  <a:srgbClr val="080808"/>
                </a:solidFill>
                <a:effectLst/>
                <a:latin typeface="Arial" panose="020B0604020202020204" pitchFamily="34" charset="0"/>
              </a:rPr>
              <a:t>Removing Punctuation</a:t>
            </a:r>
            <a:endParaRPr lang="en-US" dirty="0">
              <a:solidFill>
                <a:srgbClr val="080808"/>
              </a:solidFill>
            </a:endParaRPr>
          </a:p>
        </p:txBody>
      </p:sp>
      <p:pic>
        <p:nvPicPr>
          <p:cNvPr id="5" name="Picture 4">
            <a:extLst>
              <a:ext uri="{FF2B5EF4-FFF2-40B4-BE49-F238E27FC236}">
                <a16:creationId xmlns:a16="http://schemas.microsoft.com/office/drawing/2014/main" id="{5374232F-E6B7-0EA7-D220-AEC687956919}"/>
              </a:ext>
            </a:extLst>
          </p:cNvPr>
          <p:cNvPicPr>
            <a:picLocks noChangeAspect="1"/>
          </p:cNvPicPr>
          <p:nvPr/>
        </p:nvPicPr>
        <p:blipFill rotWithShape="1">
          <a:blip r:embed="rId2"/>
          <a:srcRect l="1915" t="22368" r="52234" b="17138"/>
          <a:stretch/>
        </p:blipFill>
        <p:spPr>
          <a:xfrm>
            <a:off x="107004" y="1571295"/>
            <a:ext cx="8929992" cy="3319286"/>
          </a:xfrm>
          <a:prstGeom prst="rect">
            <a:avLst/>
          </a:prstGeom>
        </p:spPr>
      </p:pic>
    </p:spTree>
    <p:extLst>
      <p:ext uri="{BB962C8B-B14F-4D97-AF65-F5344CB8AC3E}">
        <p14:creationId xmlns:p14="http://schemas.microsoft.com/office/powerpoint/2010/main" val="6077658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CDA70-0702-5255-44F8-E2C73FB42986}"/>
              </a:ext>
            </a:extLst>
          </p:cNvPr>
          <p:cNvSpPr>
            <a:spLocks noGrp="1"/>
          </p:cNvSpPr>
          <p:nvPr>
            <p:ph type="title"/>
          </p:nvPr>
        </p:nvSpPr>
        <p:spPr/>
        <p:txBody>
          <a:bodyPr/>
          <a:lstStyle/>
          <a:p>
            <a:r>
              <a:rPr lang="en-US" sz="3000" b="1" u="sng" dirty="0">
                <a:effectLst/>
                <a:latin typeface="Arial Rounded MT Bold" panose="020F0704030504030204" pitchFamily="34" charset="0"/>
              </a:rPr>
              <a:t>Removing Stop words and Stemming</a:t>
            </a:r>
            <a:endParaRPr lang="en-US" sz="3000" b="1" u="sng" dirty="0">
              <a:latin typeface="Arial Rounded MT Bold" panose="020F0704030504030204" pitchFamily="34" charset="0"/>
            </a:endParaRPr>
          </a:p>
        </p:txBody>
      </p:sp>
      <p:pic>
        <p:nvPicPr>
          <p:cNvPr id="8" name="Picture 7">
            <a:extLst>
              <a:ext uri="{FF2B5EF4-FFF2-40B4-BE49-F238E27FC236}">
                <a16:creationId xmlns:a16="http://schemas.microsoft.com/office/drawing/2014/main" id="{6A84B811-5050-0C20-B666-EED6B124CB68}"/>
              </a:ext>
            </a:extLst>
          </p:cNvPr>
          <p:cNvPicPr>
            <a:picLocks noChangeAspect="1"/>
          </p:cNvPicPr>
          <p:nvPr/>
        </p:nvPicPr>
        <p:blipFill rotWithShape="1">
          <a:blip r:embed="rId2"/>
          <a:srcRect l="3410" t="43439" r="52020" b="27486"/>
          <a:stretch/>
        </p:blipFill>
        <p:spPr>
          <a:xfrm>
            <a:off x="651" y="1459757"/>
            <a:ext cx="9143349" cy="1680453"/>
          </a:xfrm>
          <a:prstGeom prst="rect">
            <a:avLst/>
          </a:prstGeom>
        </p:spPr>
      </p:pic>
      <p:pic>
        <p:nvPicPr>
          <p:cNvPr id="10" name="Picture 9">
            <a:extLst>
              <a:ext uri="{FF2B5EF4-FFF2-40B4-BE49-F238E27FC236}">
                <a16:creationId xmlns:a16="http://schemas.microsoft.com/office/drawing/2014/main" id="{3BD1925B-432F-32A7-416F-723BE7D6C316}"/>
              </a:ext>
            </a:extLst>
          </p:cNvPr>
          <p:cNvPicPr>
            <a:picLocks noChangeAspect="1"/>
          </p:cNvPicPr>
          <p:nvPr/>
        </p:nvPicPr>
        <p:blipFill rotWithShape="1">
          <a:blip r:embed="rId3"/>
          <a:srcRect l="2771" t="55523" r="52659" b="15402"/>
          <a:stretch/>
        </p:blipFill>
        <p:spPr>
          <a:xfrm>
            <a:off x="651" y="3463047"/>
            <a:ext cx="9143349" cy="1680453"/>
          </a:xfrm>
          <a:prstGeom prst="rect">
            <a:avLst/>
          </a:prstGeom>
        </p:spPr>
      </p:pic>
    </p:spTree>
    <p:extLst>
      <p:ext uri="{BB962C8B-B14F-4D97-AF65-F5344CB8AC3E}">
        <p14:creationId xmlns:p14="http://schemas.microsoft.com/office/powerpoint/2010/main" val="3592198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7B262-3EC6-4369-B09D-A9805A4D43EB}"/>
              </a:ext>
            </a:extLst>
          </p:cNvPr>
          <p:cNvSpPr>
            <a:spLocks noGrp="1"/>
          </p:cNvSpPr>
          <p:nvPr>
            <p:ph type="title"/>
          </p:nvPr>
        </p:nvSpPr>
        <p:spPr>
          <a:xfrm>
            <a:off x="252000" y="0"/>
            <a:ext cx="8640000" cy="900000"/>
          </a:xfrm>
        </p:spPr>
        <p:txBody>
          <a:bodyPr/>
          <a:lstStyle/>
          <a:p>
            <a:pPr algn="ctr"/>
            <a:r>
              <a:rPr lang="en-IN" sz="3000" b="1" u="sng" dirty="0">
                <a:latin typeface="Arial Rounded MT Bold" panose="020F0704030504030204" pitchFamily="34" charset="0"/>
              </a:rPr>
              <a:t>Word Cloud</a:t>
            </a:r>
          </a:p>
        </p:txBody>
      </p:sp>
      <p:sp>
        <p:nvSpPr>
          <p:cNvPr id="3" name="Text Placeholder 2">
            <a:extLst>
              <a:ext uri="{FF2B5EF4-FFF2-40B4-BE49-F238E27FC236}">
                <a16:creationId xmlns:a16="http://schemas.microsoft.com/office/drawing/2014/main" id="{C79DA793-DAC2-CA25-4300-7F7764D8ECA3}"/>
              </a:ext>
            </a:extLst>
          </p:cNvPr>
          <p:cNvSpPr>
            <a:spLocks noGrp="1"/>
          </p:cNvSpPr>
          <p:nvPr>
            <p:ph type="body" idx="1"/>
          </p:nvPr>
        </p:nvSpPr>
        <p:spPr>
          <a:xfrm>
            <a:off x="0" y="971111"/>
            <a:ext cx="3445620" cy="3322248"/>
          </a:xfrm>
        </p:spPr>
        <p:txBody>
          <a:bodyPr/>
          <a:lstStyle/>
          <a:p>
            <a:pPr marL="114300" indent="0">
              <a:buNone/>
            </a:pPr>
            <a:r>
              <a:rPr lang="en-US" dirty="0">
                <a:solidFill>
                  <a:srgbClr val="080808"/>
                </a:solidFill>
                <a:effectLst/>
                <a:latin typeface="Times New Roman" panose="02020603050405020304" pitchFamily="18" charset="0"/>
                <a:cs typeface="Times New Roman" panose="02020603050405020304" pitchFamily="18" charset="0"/>
              </a:rPr>
              <a:t>After removing punctuation, stop words and using stemming to words cropped to save space from the tweets we want to know which words are mostly used by the people</a:t>
            </a:r>
            <a:endParaRPr lang="en-US" dirty="0">
              <a:solidFill>
                <a:srgbClr val="080808"/>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BA1D55B-163E-982E-182B-1A116760AAC7}"/>
              </a:ext>
            </a:extLst>
          </p:cNvPr>
          <p:cNvPicPr>
            <a:picLocks noChangeAspect="1"/>
          </p:cNvPicPr>
          <p:nvPr/>
        </p:nvPicPr>
        <p:blipFill>
          <a:blip r:embed="rId2"/>
          <a:stretch>
            <a:fillRect/>
          </a:stretch>
        </p:blipFill>
        <p:spPr>
          <a:xfrm>
            <a:off x="3445620" y="779029"/>
            <a:ext cx="5698380" cy="3585441"/>
          </a:xfrm>
          <a:prstGeom prst="rect">
            <a:avLst/>
          </a:prstGeom>
        </p:spPr>
      </p:pic>
    </p:spTree>
    <p:extLst>
      <p:ext uri="{BB962C8B-B14F-4D97-AF65-F5344CB8AC3E}">
        <p14:creationId xmlns:p14="http://schemas.microsoft.com/office/powerpoint/2010/main" val="134272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Building Classification Models</a:t>
            </a:r>
            <a:endParaRPr sz="3000" b="1" u="sng" dirty="0">
              <a:latin typeface="Arial Rounded MT Bold" panose="020F0704030504030204" pitchFamily="34" charset="0"/>
            </a:endParaRPr>
          </a:p>
        </p:txBody>
      </p:sp>
      <p:sp>
        <p:nvSpPr>
          <p:cNvPr id="2" name="Text Placeholder 1">
            <a:extLst>
              <a:ext uri="{FF2B5EF4-FFF2-40B4-BE49-F238E27FC236}">
                <a16:creationId xmlns:a16="http://schemas.microsoft.com/office/drawing/2014/main" id="{FE66BBA2-9087-49F9-8A11-C2F85BC24080}"/>
              </a:ext>
            </a:extLst>
          </p:cNvPr>
          <p:cNvSpPr>
            <a:spLocks noGrp="1"/>
          </p:cNvSpPr>
          <p:nvPr>
            <p:ph type="body" idx="1"/>
          </p:nvPr>
        </p:nvSpPr>
        <p:spPr>
          <a:xfrm>
            <a:off x="251999" y="900000"/>
            <a:ext cx="8473711" cy="3416400"/>
          </a:xfrm>
        </p:spPr>
        <p:txBody>
          <a:bodyPr/>
          <a:lstStyle/>
          <a:p>
            <a:pPr marL="139700" indent="0">
              <a:buClr>
                <a:schemeClr val="bg1"/>
              </a:buClr>
              <a:buNone/>
            </a:pPr>
            <a:r>
              <a:rPr lang="en-US" sz="2400" dirty="0">
                <a:solidFill>
                  <a:srgbClr val="080808"/>
                </a:solidFill>
                <a:effectLst/>
                <a:latin typeface="Times New Roman" panose="02020603050405020304" pitchFamily="18" charset="0"/>
                <a:cs typeface="Times New Roman" panose="02020603050405020304" pitchFamily="18" charset="0"/>
              </a:rPr>
              <a:t>We will be using </a:t>
            </a:r>
            <a:r>
              <a:rPr lang="en-US" sz="2400" dirty="0" err="1">
                <a:solidFill>
                  <a:srgbClr val="080808"/>
                </a:solidFill>
                <a:effectLst/>
                <a:latin typeface="Times New Roman" panose="02020603050405020304" pitchFamily="18" charset="0"/>
                <a:cs typeface="Times New Roman" panose="02020603050405020304" pitchFamily="18" charset="0"/>
              </a:rPr>
              <a:t>tf-idf</a:t>
            </a:r>
            <a:r>
              <a:rPr lang="en-US" sz="2400" dirty="0">
                <a:solidFill>
                  <a:srgbClr val="080808"/>
                </a:solidFill>
                <a:effectLst/>
                <a:latin typeface="Times New Roman" panose="02020603050405020304" pitchFamily="18" charset="0"/>
                <a:cs typeface="Times New Roman" panose="02020603050405020304" pitchFamily="18" charset="0"/>
              </a:rPr>
              <a:t> method for </a:t>
            </a:r>
            <a:r>
              <a:rPr lang="en-US" sz="2400" dirty="0" err="1">
                <a:solidFill>
                  <a:srgbClr val="080808"/>
                </a:solidFill>
                <a:effectLst/>
                <a:latin typeface="Times New Roman" panose="02020603050405020304" pitchFamily="18" charset="0"/>
                <a:cs typeface="Times New Roman" panose="02020603050405020304" pitchFamily="18" charset="0"/>
              </a:rPr>
              <a:t>vectorising</a:t>
            </a:r>
            <a:r>
              <a:rPr lang="en-US" sz="2400" dirty="0">
                <a:solidFill>
                  <a:srgbClr val="080808"/>
                </a:solidFill>
                <a:effectLst/>
                <a:latin typeface="Times New Roman" panose="02020603050405020304" pitchFamily="18" charset="0"/>
                <a:cs typeface="Times New Roman" panose="02020603050405020304" pitchFamily="18" charset="0"/>
              </a:rPr>
              <a:t> the text.</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Then, we will implement 4 models:</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 Logistic Regression</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 Random Forest Classifier</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*Naive Bayes Classifier</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*Support Vector Machine(SVM)</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We will determine which model has the highest accuracy score before selecting it for model building</a:t>
            </a:r>
            <a:endParaRPr lang="en-IN" sz="1800" dirty="0">
              <a:solidFill>
                <a:srgbClr val="08080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0636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Splitting the data set</a:t>
            </a:r>
            <a:endParaRPr lang="en-IN" sz="3000" b="1" u="sng" dirty="0">
              <a:latin typeface="Arial Rounded MT Bold" panose="020F0704030504030204" pitchFamily="34" charset="0"/>
            </a:endParaRPr>
          </a:p>
        </p:txBody>
      </p:sp>
      <p:sp>
        <p:nvSpPr>
          <p:cNvPr id="9" name="Text Placeholder 2">
            <a:extLst>
              <a:ext uri="{FF2B5EF4-FFF2-40B4-BE49-F238E27FC236}">
                <a16:creationId xmlns:a16="http://schemas.microsoft.com/office/drawing/2014/main" id="{71C028EE-5026-4B71-9281-CA4EE652E644}"/>
              </a:ext>
            </a:extLst>
          </p:cNvPr>
          <p:cNvSpPr txBox="1">
            <a:spLocks/>
          </p:cNvSpPr>
          <p:nvPr/>
        </p:nvSpPr>
        <p:spPr>
          <a:xfrm>
            <a:off x="835833" y="1209171"/>
            <a:ext cx="5740063" cy="3508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pPr marL="139700" indent="0">
              <a:buClr>
                <a:schemeClr val="bg1"/>
              </a:buClr>
              <a:buFont typeface="Arial"/>
              <a:buNone/>
            </a:pPr>
            <a:r>
              <a:rPr lang="en-US" sz="2400" dirty="0">
                <a:solidFill>
                  <a:srgbClr val="080808"/>
                </a:solidFill>
                <a:effectLst/>
                <a:latin typeface="Times New Roman" panose="02020603050405020304" pitchFamily="18" charset="0"/>
                <a:cs typeface="Times New Roman" panose="02020603050405020304" pitchFamily="18" charset="0"/>
              </a:rPr>
              <a:t>Independent Variable- </a:t>
            </a:r>
            <a:r>
              <a:rPr lang="en-US" sz="2400" dirty="0" err="1">
                <a:solidFill>
                  <a:srgbClr val="C00000"/>
                </a:solidFill>
                <a:effectLst/>
                <a:latin typeface="Times New Roman" panose="02020603050405020304" pitchFamily="18" charset="0"/>
                <a:cs typeface="Times New Roman" panose="02020603050405020304" pitchFamily="18" charset="0"/>
              </a:rPr>
              <a:t>TokenizedTweet</a:t>
            </a:r>
            <a:br>
              <a:rPr lang="en-US" sz="2400" dirty="0">
                <a:solidFill>
                  <a:srgbClr val="080808"/>
                </a:solidFill>
                <a:latin typeface="Times New Roman" panose="02020603050405020304" pitchFamily="18" charset="0"/>
                <a:cs typeface="Times New Roman" panose="02020603050405020304" pitchFamily="18" charset="0"/>
              </a:rPr>
            </a:br>
            <a:endParaRPr lang="en-US" sz="2400" dirty="0">
              <a:solidFill>
                <a:srgbClr val="080808"/>
              </a:solidFill>
              <a:latin typeface="Times New Roman" panose="02020603050405020304" pitchFamily="18" charset="0"/>
              <a:cs typeface="Times New Roman" panose="02020603050405020304" pitchFamily="18" charset="0"/>
            </a:endParaRPr>
          </a:p>
          <a:p>
            <a:pPr marL="139700" indent="0">
              <a:buClr>
                <a:schemeClr val="bg1"/>
              </a:buClr>
              <a:buFont typeface="Arial"/>
              <a:buNone/>
            </a:pPr>
            <a:r>
              <a:rPr lang="en-US" sz="2400" dirty="0">
                <a:solidFill>
                  <a:srgbClr val="080808"/>
                </a:solidFill>
                <a:effectLst/>
                <a:latin typeface="Times New Roman" panose="02020603050405020304" pitchFamily="18" charset="0"/>
                <a:cs typeface="Times New Roman" panose="02020603050405020304" pitchFamily="18" charset="0"/>
              </a:rPr>
              <a:t>Dependent Variable- </a:t>
            </a:r>
            <a:r>
              <a:rPr lang="en-US" sz="2400" dirty="0">
                <a:solidFill>
                  <a:srgbClr val="C00000"/>
                </a:solidFill>
                <a:effectLst/>
                <a:latin typeface="Times New Roman" panose="02020603050405020304" pitchFamily="18" charset="0"/>
                <a:cs typeface="Times New Roman" panose="02020603050405020304" pitchFamily="18" charset="0"/>
              </a:rPr>
              <a:t>Sentiment</a:t>
            </a:r>
          </a:p>
          <a:p>
            <a:pPr marL="139700" indent="0">
              <a:buClr>
                <a:schemeClr val="bg1"/>
              </a:buClr>
              <a:buFont typeface="Arial"/>
              <a:buNone/>
            </a:pPr>
            <a:br>
              <a:rPr lang="en-US" sz="2400" dirty="0">
                <a:solidFill>
                  <a:srgbClr val="080808"/>
                </a:solidFill>
                <a:latin typeface="Times New Roman" panose="02020603050405020304" pitchFamily="18" charset="0"/>
                <a:cs typeface="Times New Roman" panose="02020603050405020304" pitchFamily="18" charset="0"/>
              </a:rPr>
            </a:br>
            <a:r>
              <a:rPr lang="en-US" sz="2400" dirty="0" err="1">
                <a:solidFill>
                  <a:srgbClr val="C00000"/>
                </a:solidFill>
                <a:effectLst/>
                <a:latin typeface="Times New Roman" panose="02020603050405020304" pitchFamily="18" charset="0"/>
                <a:cs typeface="Times New Roman" panose="02020603050405020304" pitchFamily="18" charset="0"/>
              </a:rPr>
              <a:t>X_train</a:t>
            </a:r>
            <a:r>
              <a:rPr lang="en-US" sz="2400" dirty="0">
                <a:solidFill>
                  <a:srgbClr val="C00000"/>
                </a:solidFill>
                <a:effectLst/>
                <a:latin typeface="Times New Roman" panose="02020603050405020304" pitchFamily="18" charset="0"/>
                <a:cs typeface="Times New Roman" panose="02020603050405020304" pitchFamily="18" charset="0"/>
              </a:rPr>
              <a:t> </a:t>
            </a:r>
            <a:r>
              <a:rPr lang="en-US" sz="2400" dirty="0">
                <a:solidFill>
                  <a:srgbClr val="080808"/>
                </a:solidFill>
                <a:effectLst/>
                <a:latin typeface="Times New Roman" panose="02020603050405020304" pitchFamily="18" charset="0"/>
                <a:cs typeface="Times New Roman" panose="02020603050405020304" pitchFamily="18" charset="0"/>
              </a:rPr>
              <a:t>- (32925)</a:t>
            </a:r>
            <a:br>
              <a:rPr lang="en-US" sz="2400" dirty="0">
                <a:solidFill>
                  <a:srgbClr val="080808"/>
                </a:solidFill>
                <a:latin typeface="Times New Roman" panose="02020603050405020304" pitchFamily="18" charset="0"/>
                <a:cs typeface="Times New Roman" panose="02020603050405020304" pitchFamily="18" charset="0"/>
              </a:rPr>
            </a:br>
            <a:r>
              <a:rPr lang="en-US" sz="2400" dirty="0" err="1">
                <a:solidFill>
                  <a:srgbClr val="C00000"/>
                </a:solidFill>
                <a:effectLst/>
                <a:latin typeface="Times New Roman" panose="02020603050405020304" pitchFamily="18" charset="0"/>
                <a:cs typeface="Times New Roman" panose="02020603050405020304" pitchFamily="18" charset="0"/>
              </a:rPr>
              <a:t>X_test</a:t>
            </a:r>
            <a:r>
              <a:rPr lang="en-US" sz="2400" dirty="0">
                <a:solidFill>
                  <a:srgbClr val="C00000"/>
                </a:solidFill>
                <a:effectLst/>
                <a:latin typeface="Times New Roman" panose="02020603050405020304" pitchFamily="18" charset="0"/>
                <a:cs typeface="Times New Roman" panose="02020603050405020304" pitchFamily="18" charset="0"/>
              </a:rPr>
              <a:t> </a:t>
            </a:r>
            <a:r>
              <a:rPr lang="en-US" sz="2400" dirty="0">
                <a:solidFill>
                  <a:srgbClr val="080808"/>
                </a:solidFill>
                <a:effectLst/>
                <a:latin typeface="Times New Roman" panose="02020603050405020304" pitchFamily="18" charset="0"/>
                <a:cs typeface="Times New Roman" panose="02020603050405020304" pitchFamily="18" charset="0"/>
              </a:rPr>
              <a:t>- (32925)</a:t>
            </a:r>
            <a:br>
              <a:rPr lang="en-US" sz="2400" dirty="0">
                <a:solidFill>
                  <a:srgbClr val="080808"/>
                </a:solidFill>
                <a:latin typeface="Times New Roman" panose="02020603050405020304" pitchFamily="18" charset="0"/>
                <a:cs typeface="Times New Roman" panose="02020603050405020304" pitchFamily="18" charset="0"/>
              </a:rPr>
            </a:br>
            <a:r>
              <a:rPr lang="en-US" sz="2400" dirty="0" err="1">
                <a:solidFill>
                  <a:srgbClr val="C00000"/>
                </a:solidFill>
                <a:effectLst/>
                <a:latin typeface="Times New Roman" panose="02020603050405020304" pitchFamily="18" charset="0"/>
                <a:cs typeface="Times New Roman" panose="02020603050405020304" pitchFamily="18" charset="0"/>
              </a:rPr>
              <a:t>y_train</a:t>
            </a:r>
            <a:r>
              <a:rPr lang="en-US" sz="2400" dirty="0">
                <a:solidFill>
                  <a:srgbClr val="C00000"/>
                </a:solidFill>
                <a:effectLst/>
                <a:latin typeface="Times New Roman" panose="02020603050405020304" pitchFamily="18" charset="0"/>
                <a:cs typeface="Times New Roman" panose="02020603050405020304" pitchFamily="18" charset="0"/>
              </a:rPr>
              <a:t> </a:t>
            </a:r>
            <a:r>
              <a:rPr lang="en-US" sz="2400" dirty="0">
                <a:solidFill>
                  <a:srgbClr val="080808"/>
                </a:solidFill>
                <a:effectLst/>
                <a:latin typeface="Times New Roman" panose="02020603050405020304" pitchFamily="18" charset="0"/>
                <a:cs typeface="Times New Roman" panose="02020603050405020304" pitchFamily="18" charset="0"/>
              </a:rPr>
              <a:t>- (8232)</a:t>
            </a:r>
            <a:br>
              <a:rPr lang="en-US" sz="2400" dirty="0">
                <a:solidFill>
                  <a:srgbClr val="080808"/>
                </a:solidFill>
                <a:latin typeface="Times New Roman" panose="02020603050405020304" pitchFamily="18" charset="0"/>
                <a:cs typeface="Times New Roman" panose="02020603050405020304" pitchFamily="18" charset="0"/>
              </a:rPr>
            </a:br>
            <a:r>
              <a:rPr lang="en-US" sz="2400" dirty="0" err="1">
                <a:solidFill>
                  <a:srgbClr val="C00000"/>
                </a:solidFill>
                <a:effectLst/>
                <a:latin typeface="Times New Roman" panose="02020603050405020304" pitchFamily="18" charset="0"/>
                <a:cs typeface="Times New Roman" panose="02020603050405020304" pitchFamily="18" charset="0"/>
              </a:rPr>
              <a:t>y_train</a:t>
            </a:r>
            <a:r>
              <a:rPr lang="en-US" sz="2400" dirty="0">
                <a:solidFill>
                  <a:srgbClr val="C00000"/>
                </a:solidFill>
                <a:effectLst/>
                <a:latin typeface="Times New Roman" panose="02020603050405020304" pitchFamily="18" charset="0"/>
                <a:cs typeface="Times New Roman" panose="02020603050405020304" pitchFamily="18" charset="0"/>
              </a:rPr>
              <a:t> </a:t>
            </a:r>
            <a:r>
              <a:rPr lang="en-US" sz="2400" dirty="0">
                <a:solidFill>
                  <a:srgbClr val="080808"/>
                </a:solidFill>
                <a:effectLst/>
                <a:latin typeface="Times New Roman" panose="02020603050405020304" pitchFamily="18" charset="0"/>
                <a:cs typeface="Times New Roman" panose="02020603050405020304" pitchFamily="18" charset="0"/>
              </a:rPr>
              <a:t>- (8232)</a:t>
            </a:r>
            <a:endParaRPr lang="en-IN" sz="2400" b="1" dirty="0">
              <a:solidFill>
                <a:srgbClr val="08080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4098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1" name="Google Shape;61;p2"/>
          <p:cNvSpPr txBox="1"/>
          <p:nvPr/>
        </p:nvSpPr>
        <p:spPr>
          <a:xfrm>
            <a:off x="168873" y="0"/>
            <a:ext cx="8640000" cy="900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GB" sz="3000" b="1" u="sng" strike="noStrike" cap="none" dirty="0">
                <a:solidFill>
                  <a:schemeClr val="dk1"/>
                </a:solidFill>
                <a:latin typeface="Arial Rounded MT Bold" panose="020F0704030504030204" pitchFamily="34" charset="0"/>
                <a:sym typeface="Arial"/>
              </a:rPr>
              <a:t>Contents</a:t>
            </a:r>
            <a:endParaRPr sz="3000" b="0" u="sng" strike="noStrike" cap="none" dirty="0">
              <a:solidFill>
                <a:srgbClr val="000000"/>
              </a:solidFill>
              <a:latin typeface="Arial Rounded MT Bold" panose="020F0704030504030204" pitchFamily="34" charset="0"/>
              <a:sym typeface="Arial"/>
            </a:endParaRPr>
          </a:p>
        </p:txBody>
      </p:sp>
      <p:sp>
        <p:nvSpPr>
          <p:cNvPr id="4" name="Google Shape;60;p2">
            <a:extLst>
              <a:ext uri="{FF2B5EF4-FFF2-40B4-BE49-F238E27FC236}">
                <a16:creationId xmlns:a16="http://schemas.microsoft.com/office/drawing/2014/main" id="{3E4DB1DF-A5CA-41FB-8311-29D1BBD1F364}"/>
              </a:ext>
            </a:extLst>
          </p:cNvPr>
          <p:cNvSpPr txBox="1">
            <a:spLocks/>
          </p:cNvSpPr>
          <p:nvPr/>
        </p:nvSpPr>
        <p:spPr>
          <a:xfrm>
            <a:off x="612000" y="895539"/>
            <a:ext cx="7920000" cy="360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Problem Statement</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Data Summary</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Missing Values</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Exploratory Data Analysis</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Feature Engineering</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Model Training</a:t>
            </a:r>
          </a:p>
          <a:p>
            <a:pPr marL="457200" indent="-457200" algn="l">
              <a:buClr>
                <a:schemeClr val="bg1"/>
              </a:buClr>
              <a:buSzPct val="100000"/>
              <a:buFont typeface="Arial" panose="020B0604020202020204" pitchFamily="34" charset="0"/>
              <a:buChar char="•"/>
            </a:pPr>
            <a:r>
              <a:rPr lang="en-US" sz="2400" b="1" dirty="0">
                <a:solidFill>
                  <a:schemeClr val="lt1"/>
                </a:solidFill>
                <a:latin typeface="Calibri" panose="020F0502020204030204" pitchFamily="34" charset="0"/>
                <a:ea typeface="Montserrat"/>
                <a:cs typeface="Calibri" panose="020F0502020204030204" pitchFamily="34" charset="0"/>
                <a:sym typeface="Montserrat"/>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IN" sz="3000" b="1" u="sng" dirty="0">
                <a:latin typeface="Arial Rounded MT Bold" panose="020F0704030504030204" pitchFamily="34" charset="0"/>
              </a:rPr>
              <a:t>Vectorization</a:t>
            </a:r>
            <a:endParaRPr sz="3000" b="1" u="sng" dirty="0">
              <a:latin typeface="Arial Rounded MT Bold" panose="020F0704030504030204" pitchFamily="34" charset="0"/>
            </a:endParaRPr>
          </a:p>
        </p:txBody>
      </p:sp>
      <p:sp>
        <p:nvSpPr>
          <p:cNvPr id="9" name="Text Placeholder 2">
            <a:extLst>
              <a:ext uri="{FF2B5EF4-FFF2-40B4-BE49-F238E27FC236}">
                <a16:creationId xmlns:a16="http://schemas.microsoft.com/office/drawing/2014/main" id="{71C028EE-5026-4B71-9281-CA4EE652E644}"/>
              </a:ext>
            </a:extLst>
          </p:cNvPr>
          <p:cNvSpPr txBox="1">
            <a:spLocks/>
          </p:cNvSpPr>
          <p:nvPr/>
        </p:nvSpPr>
        <p:spPr>
          <a:xfrm>
            <a:off x="251999" y="1073888"/>
            <a:ext cx="8746085" cy="34883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pPr marL="139700" indent="0">
              <a:buClr>
                <a:schemeClr val="bg1"/>
              </a:buClr>
              <a:buNone/>
            </a:pPr>
            <a:r>
              <a:rPr lang="en-US" sz="2000" dirty="0">
                <a:solidFill>
                  <a:srgbClr val="080808"/>
                </a:solidFill>
                <a:effectLst/>
                <a:latin typeface="Arial" panose="020B0604020202020204" pitchFamily="34" charset="0"/>
              </a:rPr>
              <a:t>Creating an object of </a:t>
            </a:r>
            <a:r>
              <a:rPr lang="en-US" sz="2000" dirty="0" err="1">
                <a:solidFill>
                  <a:srgbClr val="080808"/>
                </a:solidFill>
                <a:effectLst/>
                <a:latin typeface="Arial" panose="020B0604020202020204" pitchFamily="34" charset="0"/>
              </a:rPr>
              <a:t>TfidfVectorizer</a:t>
            </a:r>
            <a:r>
              <a:rPr lang="en-US" sz="2000" dirty="0">
                <a:solidFill>
                  <a:srgbClr val="080808"/>
                </a:solidFill>
                <a:effectLst/>
                <a:latin typeface="Arial" panose="020B0604020202020204" pitchFamily="34" charset="0"/>
              </a:rPr>
              <a:t>, the test data was </a:t>
            </a:r>
            <a:r>
              <a:rPr lang="en-US" sz="2000" dirty="0" err="1">
                <a:solidFill>
                  <a:srgbClr val="080808"/>
                </a:solidFill>
                <a:effectLst/>
                <a:latin typeface="Arial" panose="020B0604020202020204" pitchFamily="34" charset="0"/>
              </a:rPr>
              <a:t>normalised</a:t>
            </a:r>
            <a:r>
              <a:rPr lang="en-US" sz="2000" dirty="0">
                <a:solidFill>
                  <a:srgbClr val="080808"/>
                </a:solidFill>
                <a:effectLst/>
                <a:latin typeface="Arial" panose="020B0604020202020204" pitchFamily="34" charset="0"/>
              </a:rPr>
              <a:t>, and stored in the variables </a:t>
            </a:r>
            <a:r>
              <a:rPr lang="en-US" sz="2000" dirty="0" err="1">
                <a:solidFill>
                  <a:srgbClr val="080808"/>
                </a:solidFill>
                <a:effectLst/>
                <a:latin typeface="Arial" panose="020B0604020202020204" pitchFamily="34" charset="0"/>
              </a:rPr>
              <a:t>X_test</a:t>
            </a:r>
            <a:r>
              <a:rPr lang="en-US" sz="2000" dirty="0">
                <a:solidFill>
                  <a:srgbClr val="080808"/>
                </a:solidFill>
                <a:effectLst/>
                <a:latin typeface="Arial" panose="020B0604020202020204" pitchFamily="34" charset="0"/>
              </a:rPr>
              <a:t> and </a:t>
            </a:r>
            <a:r>
              <a:rPr lang="en-US" sz="2000" dirty="0" err="1">
                <a:solidFill>
                  <a:srgbClr val="080808"/>
                </a:solidFill>
                <a:effectLst/>
                <a:latin typeface="Arial" panose="020B0604020202020204" pitchFamily="34" charset="0"/>
              </a:rPr>
              <a:t>X_train</a:t>
            </a:r>
            <a:r>
              <a:rPr lang="en-US" sz="2000" dirty="0">
                <a:solidFill>
                  <a:srgbClr val="080808"/>
                </a:solidFill>
                <a:effectLst/>
                <a:latin typeface="Arial" panose="020B0604020202020204" pitchFamily="34" charset="0"/>
              </a:rPr>
              <a:t>, and also both predicting actual and predicted values.</a:t>
            </a:r>
          </a:p>
          <a:p>
            <a:pPr marL="139700" indent="0">
              <a:buClr>
                <a:schemeClr val="bg1"/>
              </a:buClr>
              <a:buNone/>
            </a:pPr>
            <a:br>
              <a:rPr lang="en-US" sz="2000" dirty="0">
                <a:solidFill>
                  <a:srgbClr val="080808"/>
                </a:solidFill>
              </a:rPr>
            </a:br>
            <a:r>
              <a:rPr lang="en-US" sz="2000" dirty="0" err="1">
                <a:solidFill>
                  <a:srgbClr val="080808"/>
                </a:solidFill>
                <a:effectLst/>
                <a:latin typeface="Arial" panose="020B0604020202020204" pitchFamily="34" charset="0"/>
              </a:rPr>
              <a:t>X_train</a:t>
            </a:r>
            <a:r>
              <a:rPr lang="en-US" sz="2000" dirty="0">
                <a:solidFill>
                  <a:srgbClr val="080808"/>
                </a:solidFill>
                <a:effectLst/>
                <a:latin typeface="Arial" panose="020B0604020202020204" pitchFamily="34" charset="0"/>
              </a:rPr>
              <a:t>= (32925, 63453)</a:t>
            </a:r>
            <a:br>
              <a:rPr lang="en-US" sz="2000" dirty="0">
                <a:solidFill>
                  <a:srgbClr val="080808"/>
                </a:solidFill>
              </a:rPr>
            </a:br>
            <a:r>
              <a:rPr lang="en-US" sz="2000" dirty="0" err="1">
                <a:solidFill>
                  <a:srgbClr val="080808"/>
                </a:solidFill>
                <a:effectLst/>
                <a:latin typeface="Arial" panose="020B0604020202020204" pitchFamily="34" charset="0"/>
              </a:rPr>
              <a:t>X_test</a:t>
            </a:r>
            <a:r>
              <a:rPr lang="en-US" sz="2000" dirty="0">
                <a:solidFill>
                  <a:srgbClr val="080808"/>
                </a:solidFill>
                <a:effectLst/>
                <a:latin typeface="Arial" panose="020B0604020202020204" pitchFamily="34" charset="0"/>
              </a:rPr>
              <a:t>= (8232, 63453)</a:t>
            </a:r>
            <a:br>
              <a:rPr lang="en-US" sz="2000" dirty="0">
                <a:solidFill>
                  <a:srgbClr val="080808"/>
                </a:solidFill>
              </a:rPr>
            </a:br>
            <a:r>
              <a:rPr lang="en-US" sz="2000" dirty="0" err="1">
                <a:solidFill>
                  <a:srgbClr val="080808"/>
                </a:solidFill>
                <a:effectLst/>
                <a:latin typeface="Arial" panose="020B0604020202020204" pitchFamily="34" charset="0"/>
              </a:rPr>
              <a:t>Y_train</a:t>
            </a:r>
            <a:r>
              <a:rPr lang="en-US" sz="2000" dirty="0">
                <a:solidFill>
                  <a:srgbClr val="080808"/>
                </a:solidFill>
                <a:effectLst/>
                <a:latin typeface="Arial" panose="020B0604020202020204" pitchFamily="34" charset="0"/>
              </a:rPr>
              <a:t>= (32925)</a:t>
            </a:r>
            <a:br>
              <a:rPr lang="en-US" sz="2000" dirty="0">
                <a:solidFill>
                  <a:srgbClr val="080808"/>
                </a:solidFill>
              </a:rPr>
            </a:br>
            <a:r>
              <a:rPr lang="en-US" sz="2000" dirty="0" err="1">
                <a:solidFill>
                  <a:srgbClr val="080808"/>
                </a:solidFill>
                <a:effectLst/>
                <a:latin typeface="Arial" panose="020B0604020202020204" pitchFamily="34" charset="0"/>
              </a:rPr>
              <a:t>Y_test</a:t>
            </a:r>
            <a:r>
              <a:rPr lang="en-US" sz="2000" dirty="0">
                <a:solidFill>
                  <a:srgbClr val="080808"/>
                </a:solidFill>
                <a:effectLst/>
                <a:latin typeface="Arial" panose="020B0604020202020204" pitchFamily="34" charset="0"/>
              </a:rPr>
              <a:t>= (8232)</a:t>
            </a:r>
            <a:endParaRPr lang="en-IN" sz="1600" b="1" dirty="0">
              <a:solidFill>
                <a:srgbClr val="080808"/>
              </a:solidFill>
            </a:endParaRPr>
          </a:p>
        </p:txBody>
      </p:sp>
    </p:spTree>
    <p:extLst>
      <p:ext uri="{BB962C8B-B14F-4D97-AF65-F5344CB8AC3E}">
        <p14:creationId xmlns:p14="http://schemas.microsoft.com/office/powerpoint/2010/main" val="3276809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Implementing Logistic Regression</a:t>
            </a:r>
            <a:endParaRPr sz="3000" b="1" u="sng" dirty="0">
              <a:latin typeface="Arial Rounded MT Bold" panose="020F0704030504030204" pitchFamily="34" charset="0"/>
            </a:endParaRPr>
          </a:p>
        </p:txBody>
      </p:sp>
      <p:pic>
        <p:nvPicPr>
          <p:cNvPr id="4" name="Picture 3">
            <a:extLst>
              <a:ext uri="{FF2B5EF4-FFF2-40B4-BE49-F238E27FC236}">
                <a16:creationId xmlns:a16="http://schemas.microsoft.com/office/drawing/2014/main" id="{6BCD13F7-FE63-EF42-545A-8C709DA46029}"/>
              </a:ext>
            </a:extLst>
          </p:cNvPr>
          <p:cNvPicPr>
            <a:picLocks noChangeAspect="1"/>
          </p:cNvPicPr>
          <p:nvPr/>
        </p:nvPicPr>
        <p:blipFill rotWithShape="1">
          <a:blip r:embed="rId3"/>
          <a:srcRect l="2756" t="46837" r="72234" b="18227"/>
          <a:stretch/>
        </p:blipFill>
        <p:spPr>
          <a:xfrm>
            <a:off x="0" y="1089499"/>
            <a:ext cx="9139540" cy="3596802"/>
          </a:xfrm>
          <a:prstGeom prst="rect">
            <a:avLst/>
          </a:prstGeom>
        </p:spPr>
      </p:pic>
    </p:spTree>
    <p:extLst>
      <p:ext uri="{BB962C8B-B14F-4D97-AF65-F5344CB8AC3E}">
        <p14:creationId xmlns:p14="http://schemas.microsoft.com/office/powerpoint/2010/main" val="15504487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Implementing Random Forest Regression</a:t>
            </a:r>
            <a:endParaRPr sz="3000" b="1" u="sng" dirty="0">
              <a:latin typeface="Arial Rounded MT Bold" panose="020F0704030504030204" pitchFamily="34" charset="0"/>
            </a:endParaRPr>
          </a:p>
        </p:txBody>
      </p:sp>
      <p:pic>
        <p:nvPicPr>
          <p:cNvPr id="3" name="Picture 2">
            <a:extLst>
              <a:ext uri="{FF2B5EF4-FFF2-40B4-BE49-F238E27FC236}">
                <a16:creationId xmlns:a16="http://schemas.microsoft.com/office/drawing/2014/main" id="{65E50D82-131C-53DB-170C-980FD4A07D21}"/>
              </a:ext>
            </a:extLst>
          </p:cNvPr>
          <p:cNvPicPr>
            <a:picLocks noChangeAspect="1"/>
          </p:cNvPicPr>
          <p:nvPr/>
        </p:nvPicPr>
        <p:blipFill rotWithShape="1">
          <a:blip r:embed="rId3"/>
          <a:srcRect l="3511" t="32670" r="76383" b="32394"/>
          <a:stretch/>
        </p:blipFill>
        <p:spPr>
          <a:xfrm>
            <a:off x="126000" y="693392"/>
            <a:ext cx="8892000" cy="4352832"/>
          </a:xfrm>
          <a:prstGeom prst="rect">
            <a:avLst/>
          </a:prstGeom>
        </p:spPr>
      </p:pic>
    </p:spTree>
    <p:extLst>
      <p:ext uri="{BB962C8B-B14F-4D97-AF65-F5344CB8AC3E}">
        <p14:creationId xmlns:p14="http://schemas.microsoft.com/office/powerpoint/2010/main" val="26842072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Implementing Naïve Bayes Regression</a:t>
            </a:r>
            <a:endParaRPr sz="3000" b="1" u="sng" dirty="0">
              <a:latin typeface="Arial Rounded MT Bold" panose="020F0704030504030204" pitchFamily="34" charset="0"/>
            </a:endParaRPr>
          </a:p>
        </p:txBody>
      </p:sp>
      <p:pic>
        <p:nvPicPr>
          <p:cNvPr id="4" name="Picture 3">
            <a:extLst>
              <a:ext uri="{FF2B5EF4-FFF2-40B4-BE49-F238E27FC236}">
                <a16:creationId xmlns:a16="http://schemas.microsoft.com/office/drawing/2014/main" id="{2E9DD3DF-2263-A474-9613-62824FF4531D}"/>
              </a:ext>
            </a:extLst>
          </p:cNvPr>
          <p:cNvPicPr>
            <a:picLocks noChangeAspect="1"/>
          </p:cNvPicPr>
          <p:nvPr/>
        </p:nvPicPr>
        <p:blipFill rotWithShape="1">
          <a:blip r:embed="rId3"/>
          <a:srcRect l="3617" t="43243" r="74681" b="21821"/>
          <a:stretch/>
        </p:blipFill>
        <p:spPr>
          <a:xfrm>
            <a:off x="12152" y="900000"/>
            <a:ext cx="9131848" cy="4141551"/>
          </a:xfrm>
          <a:prstGeom prst="rect">
            <a:avLst/>
          </a:prstGeom>
        </p:spPr>
      </p:pic>
    </p:spTree>
    <p:extLst>
      <p:ext uri="{BB962C8B-B14F-4D97-AF65-F5344CB8AC3E}">
        <p14:creationId xmlns:p14="http://schemas.microsoft.com/office/powerpoint/2010/main" val="3204314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dc97eab70e_1_140"/>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US" sz="3000" b="1" u="sng" dirty="0">
                <a:effectLst/>
                <a:latin typeface="Arial Rounded MT Bold" panose="020F0704030504030204" pitchFamily="34" charset="0"/>
              </a:rPr>
              <a:t>Implementing Support Vector Machine(SVM)</a:t>
            </a:r>
            <a:endParaRPr sz="3000" b="1" u="sng" dirty="0">
              <a:latin typeface="Arial Rounded MT Bold" panose="020F0704030504030204" pitchFamily="34" charset="0"/>
            </a:endParaRPr>
          </a:p>
        </p:txBody>
      </p:sp>
      <p:pic>
        <p:nvPicPr>
          <p:cNvPr id="3" name="Picture 2">
            <a:extLst>
              <a:ext uri="{FF2B5EF4-FFF2-40B4-BE49-F238E27FC236}">
                <a16:creationId xmlns:a16="http://schemas.microsoft.com/office/drawing/2014/main" id="{0BB9C946-E327-ADFA-CB8A-509F9B276349}"/>
              </a:ext>
            </a:extLst>
          </p:cNvPr>
          <p:cNvPicPr>
            <a:picLocks noChangeAspect="1"/>
          </p:cNvPicPr>
          <p:nvPr/>
        </p:nvPicPr>
        <p:blipFill rotWithShape="1">
          <a:blip r:embed="rId3"/>
          <a:srcRect l="2756" t="37775" r="60213" b="16912"/>
          <a:stretch/>
        </p:blipFill>
        <p:spPr>
          <a:xfrm>
            <a:off x="8461" y="1215958"/>
            <a:ext cx="9135539" cy="3149330"/>
          </a:xfrm>
          <a:prstGeom prst="rect">
            <a:avLst/>
          </a:prstGeom>
        </p:spPr>
      </p:pic>
    </p:spTree>
    <p:extLst>
      <p:ext uri="{BB962C8B-B14F-4D97-AF65-F5344CB8AC3E}">
        <p14:creationId xmlns:p14="http://schemas.microsoft.com/office/powerpoint/2010/main" val="757971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d895c6b0e8_0_29"/>
          <p:cNvSpPr txBox="1">
            <a:spLocks noGrp="1"/>
          </p:cNvSpPr>
          <p:nvPr>
            <p:ph type="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GB" sz="3000" b="1" u="sng" dirty="0">
                <a:latin typeface="Arial Rounded MT Bold" panose="020F0704030504030204" pitchFamily="34" charset="0"/>
              </a:rPr>
              <a:t>Conclusions</a:t>
            </a:r>
            <a:endParaRPr sz="3000" b="1" u="sng" dirty="0">
              <a:latin typeface="Arial Rounded MT Bold" panose="020F0704030504030204" pitchFamily="34" charset="0"/>
            </a:endParaRPr>
          </a:p>
        </p:txBody>
      </p:sp>
      <p:sp>
        <p:nvSpPr>
          <p:cNvPr id="97" name="Google Shape;97;gd895c6b0e8_0_29"/>
          <p:cNvSpPr txBox="1">
            <a:spLocks noGrp="1"/>
          </p:cNvSpPr>
          <p:nvPr>
            <p:ph type="body" idx="1"/>
          </p:nvPr>
        </p:nvSpPr>
        <p:spPr>
          <a:xfrm>
            <a:off x="0" y="954300"/>
            <a:ext cx="9144000" cy="4189200"/>
          </a:xfrm>
          <a:prstGeom prst="rect">
            <a:avLst/>
          </a:prstGeom>
          <a:noFill/>
          <a:ln>
            <a:noFill/>
          </a:ln>
        </p:spPr>
        <p:txBody>
          <a:bodyPr spcFirstLastPara="1" wrap="square" lIns="91425" tIns="91425" rIns="91425" bIns="91425" anchor="t" anchorCtr="0">
            <a:noAutofit/>
          </a:bodyPr>
          <a:lstStyle/>
          <a:p>
            <a:pPr marL="273050" indent="-171450">
              <a:buClr>
                <a:srgbClr val="073763"/>
              </a:buClr>
              <a:buSzPts val="2000"/>
            </a:pPr>
            <a:r>
              <a:rPr lang="en-US" sz="1600" dirty="0">
                <a:solidFill>
                  <a:srgbClr val="080808"/>
                </a:solidFill>
                <a:effectLst/>
                <a:latin typeface="Arial" panose="020B0604020202020204" pitchFamily="34" charset="0"/>
              </a:rPr>
              <a:t>The majority of the tweets were around 250 characters long, indicating that there was a lot of interest in COVID-19 among the general public.</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More positive tweets than neutral or negative ones were tweeted globally.</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People tweeted more in March than in April since many nations imposed lockdown during this time.</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The United States and London (England) were the two locations with the most tweets.</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We saw inconsistent responses from Australia during the pandemic, with nearly equal numbers of positive and negative tweets.</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Words like COVID19, grocery, supermarket, shop, price, etc. are frequently used in tweets, indicating that throughout the pandemic, individuals were mostly concerned about food supply and their costs.</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Support Vector Classifier has performed slightly better than the Logistic regression and got the highest test accuracy score around 60%.</a:t>
            </a:r>
            <a:endParaRPr lang="en-US" sz="1600" dirty="0">
              <a:solidFill>
                <a:srgbClr val="080808"/>
              </a:solidFill>
            </a:endParaRPr>
          </a:p>
          <a:p>
            <a:pPr marL="273050" indent="-171450">
              <a:buClr>
                <a:srgbClr val="073763"/>
              </a:buClr>
              <a:buSzPts val="2000"/>
            </a:pPr>
            <a:r>
              <a:rPr lang="en-US" sz="1600" dirty="0">
                <a:solidFill>
                  <a:srgbClr val="080808"/>
                </a:solidFill>
                <a:effectLst/>
                <a:latin typeface="Arial" panose="020B0604020202020204" pitchFamily="34" charset="0"/>
              </a:rPr>
              <a:t> Multinomial Naive Bayes performed the worst with test accuracy score of just 0.35.</a:t>
            </a:r>
            <a:endParaRPr sz="1600" b="1" dirty="0">
              <a:solidFill>
                <a:srgbClr val="080808"/>
              </a:solidFill>
              <a:latin typeface="+mj-l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d895c6b0e8_0_34"/>
          <p:cNvSpPr txBox="1">
            <a:spLocks noGrp="1"/>
          </p:cNvSpPr>
          <p:nvPr>
            <p:ph type="body" idx="1"/>
          </p:nvPr>
        </p:nvSpPr>
        <p:spPr>
          <a:xfrm>
            <a:off x="972000" y="771750"/>
            <a:ext cx="7200000" cy="3600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SzPts val="1800"/>
              <a:buNone/>
            </a:pPr>
            <a:r>
              <a:rPr lang="en-GB" sz="4800" b="1">
                <a:solidFill>
                  <a:srgbClr val="0C343D"/>
                </a:solidFill>
              </a:rPr>
              <a:t>THANK YOU</a:t>
            </a:r>
            <a:endParaRPr sz="4800" b="1">
              <a:solidFill>
                <a:srgbClr val="0C343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gd86ddac564_1_0"/>
          <p:cNvSpPr txBox="1">
            <a:spLocks noGrp="1"/>
          </p:cNvSpPr>
          <p:nvPr>
            <p:ph type="ctrTitle"/>
          </p:nvPr>
        </p:nvSpPr>
        <p:spPr>
          <a:xfrm>
            <a:off x="252000" y="0"/>
            <a:ext cx="8640000" cy="900000"/>
          </a:xfrm>
          <a:prstGeom prst="rect">
            <a:avLst/>
          </a:prstGeom>
          <a:noFill/>
          <a:ln>
            <a:noFill/>
          </a:ln>
        </p:spPr>
        <p:txBody>
          <a:bodyPr spcFirstLastPara="1" wrap="square" lIns="91425" tIns="91425" rIns="91425" bIns="91425" anchor="ctr" anchorCtr="0">
            <a:noAutofit/>
          </a:bodyPr>
          <a:lstStyle/>
          <a:p>
            <a:pPr marL="0" lvl="0" indent="0" rtl="0">
              <a:lnSpc>
                <a:spcPct val="100000"/>
              </a:lnSpc>
              <a:spcBef>
                <a:spcPts val="0"/>
              </a:spcBef>
              <a:spcAft>
                <a:spcPts val="0"/>
              </a:spcAft>
              <a:buSzPts val="5200"/>
              <a:buNone/>
            </a:pPr>
            <a:r>
              <a:rPr lang="en-GB" sz="3000" b="1" u="sng" dirty="0">
                <a:latin typeface="Arial Rounded MT Bold" panose="020F0704030504030204" pitchFamily="34" charset="0"/>
              </a:rPr>
              <a:t>Problem Statement </a:t>
            </a:r>
            <a:endParaRPr sz="3000" b="1" u="sng" dirty="0">
              <a:latin typeface="Arial Rounded MT Bold" panose="020F0704030504030204" pitchFamily="34" charset="0"/>
            </a:endParaRPr>
          </a:p>
        </p:txBody>
      </p:sp>
      <p:sp>
        <p:nvSpPr>
          <p:cNvPr id="67" name="Google Shape;67;gd86ddac564_1_0"/>
          <p:cNvSpPr txBox="1">
            <a:spLocks noGrp="1"/>
          </p:cNvSpPr>
          <p:nvPr>
            <p:ph type="subTitle" idx="1"/>
          </p:nvPr>
        </p:nvSpPr>
        <p:spPr>
          <a:xfrm>
            <a:off x="612000" y="900000"/>
            <a:ext cx="7920000" cy="3600000"/>
          </a:xfrm>
          <a:prstGeom prst="rect">
            <a:avLst/>
          </a:prstGeom>
          <a:noFill/>
          <a:ln>
            <a:noFill/>
          </a:ln>
        </p:spPr>
        <p:txBody>
          <a:bodyPr spcFirstLastPara="1" wrap="square" lIns="91425" tIns="91425" rIns="91425" bIns="91425" anchor="t" anchorCtr="0">
            <a:noAutofit/>
          </a:bodyPr>
          <a:lstStyle/>
          <a:p>
            <a:pPr algn="l">
              <a:buClr>
                <a:schemeClr val="bg1"/>
              </a:buClr>
              <a:buFont typeface="Arial" panose="020B0604020202020204" pitchFamily="34" charset="0"/>
              <a:buChar char="•"/>
            </a:pPr>
            <a:r>
              <a:rPr lang="en-US" sz="2200" dirty="0">
                <a:solidFill>
                  <a:schemeClr val="bg1"/>
                </a:solidFill>
                <a:latin typeface="Times New Roman" panose="02020603050405020304" pitchFamily="18" charset="0"/>
                <a:cs typeface="Times New Roman" panose="02020603050405020304" pitchFamily="18" charset="0"/>
              </a:rPr>
              <a:t>There is lot of misuse of social media platform, in which Twitter is one of them. Many user intentionally send negative tweets to create fear and negativity in the society or environment.</a:t>
            </a:r>
          </a:p>
          <a:p>
            <a:pPr marL="114300" indent="0" algn="l">
              <a:buClr>
                <a:schemeClr val="bg1"/>
              </a:buClr>
            </a:pPr>
            <a:endParaRPr lang="en-US" sz="2200" dirty="0">
              <a:solidFill>
                <a:schemeClr val="bg1"/>
              </a:solidFill>
              <a:latin typeface="Times New Roman" panose="02020603050405020304" pitchFamily="18" charset="0"/>
              <a:cs typeface="Times New Roman" panose="02020603050405020304" pitchFamily="18" charset="0"/>
            </a:endParaRPr>
          </a:p>
          <a:p>
            <a:pPr algn="l">
              <a:buClr>
                <a:schemeClr val="bg1"/>
              </a:buClr>
              <a:buFont typeface="Arial" panose="020B0604020202020204" pitchFamily="34" charset="0"/>
              <a:buChar char="•"/>
            </a:pPr>
            <a:r>
              <a:rPr lang="en-US" sz="2200" b="0" i="0" dirty="0">
                <a:solidFill>
                  <a:schemeClr val="bg1"/>
                </a:solidFill>
                <a:effectLst/>
                <a:latin typeface="Times New Roman" panose="02020603050405020304" pitchFamily="18" charset="0"/>
                <a:cs typeface="Times New Roman" panose="02020603050405020304" pitchFamily="18" charset="0"/>
              </a:rPr>
              <a:t>Our</a:t>
            </a:r>
            <a:r>
              <a:rPr lang="en-US" sz="2200" dirty="0">
                <a:solidFill>
                  <a:schemeClr val="bg1"/>
                </a:solidFill>
                <a:latin typeface="Times New Roman" panose="02020603050405020304" pitchFamily="18" charset="0"/>
                <a:cs typeface="Times New Roman" panose="02020603050405020304" pitchFamily="18" charset="0"/>
              </a:rPr>
              <a:t> objective is to build a machine learning model to predict the sentiment of COVID-19 tweets. If tweets had been found negative then tweets would be removed from twitter.</a:t>
            </a:r>
            <a:endParaRPr lang="en-US" sz="2200" b="0" i="0" dirty="0">
              <a:solidFill>
                <a:schemeClr val="bg1"/>
              </a:solidFill>
              <a:effectLst/>
              <a:latin typeface="Times New Roman" panose="02020603050405020304" pitchFamily="18" charset="0"/>
              <a:cs typeface="Times New Roman" panose="02020603050405020304" pitchFamily="18" charset="0"/>
            </a:endParaRPr>
          </a:p>
          <a:p>
            <a:pPr marL="0" lvl="0" indent="0" algn="l" rtl="0">
              <a:lnSpc>
                <a:spcPct val="100000"/>
              </a:lnSpc>
              <a:spcBef>
                <a:spcPts val="700"/>
              </a:spcBef>
              <a:spcAft>
                <a:spcPts val="0"/>
              </a:spcAft>
              <a:buSzPts val="2800"/>
              <a:buNone/>
            </a:pPr>
            <a:endParaRPr sz="20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2800"/>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d86ddac564_1_10"/>
          <p:cNvSpPr txBox="1">
            <a:spLocks noGrp="1"/>
          </p:cNvSpPr>
          <p:nvPr>
            <p:ph type="title"/>
          </p:nvPr>
        </p:nvSpPr>
        <p:spPr>
          <a:xfrm>
            <a:off x="252000" y="7703"/>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GB" sz="3000" b="1" u="sng" dirty="0">
                <a:latin typeface="Arial Rounded MT Bold" panose="020F0704030504030204" pitchFamily="34" charset="0"/>
              </a:rPr>
              <a:t>Data Pipelines</a:t>
            </a:r>
          </a:p>
        </p:txBody>
      </p:sp>
      <p:pic>
        <p:nvPicPr>
          <p:cNvPr id="7" name="Picture 6">
            <a:extLst>
              <a:ext uri="{FF2B5EF4-FFF2-40B4-BE49-F238E27FC236}">
                <a16:creationId xmlns:a16="http://schemas.microsoft.com/office/drawing/2014/main" id="{60A46B38-9F73-A3FE-9535-0BEE556864D1}"/>
              </a:ext>
            </a:extLst>
          </p:cNvPr>
          <p:cNvPicPr>
            <a:picLocks noChangeAspect="1"/>
          </p:cNvPicPr>
          <p:nvPr/>
        </p:nvPicPr>
        <p:blipFill rotWithShape="1">
          <a:blip r:embed="rId3"/>
          <a:srcRect l="13864" t="28421" r="65227" b="9866"/>
          <a:stretch/>
        </p:blipFill>
        <p:spPr>
          <a:xfrm>
            <a:off x="1787237" y="755178"/>
            <a:ext cx="5268192" cy="4380619"/>
          </a:xfrm>
          <a:prstGeom prst="rect">
            <a:avLst/>
          </a:prstGeom>
        </p:spPr>
      </p:pic>
    </p:spTree>
    <p:extLst>
      <p:ext uri="{BB962C8B-B14F-4D97-AF65-F5344CB8AC3E}">
        <p14:creationId xmlns:p14="http://schemas.microsoft.com/office/powerpoint/2010/main" val="3278046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d86ddac564_1_10"/>
          <p:cNvSpPr txBox="1">
            <a:spLocks noGrp="1"/>
          </p:cNvSpPr>
          <p:nvPr>
            <p:ph type="title"/>
          </p:nvPr>
        </p:nvSpPr>
        <p:spPr>
          <a:xfrm>
            <a:off x="252000" y="7703"/>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GB" sz="3000" b="1" u="sng" dirty="0">
                <a:latin typeface="Arial Rounded MT Bold" panose="020F0704030504030204" pitchFamily="34" charset="0"/>
              </a:rPr>
              <a:t>Libraries</a:t>
            </a:r>
          </a:p>
        </p:txBody>
      </p:sp>
      <p:sp>
        <p:nvSpPr>
          <p:cNvPr id="5" name="Text Placeholder 4">
            <a:extLst>
              <a:ext uri="{FF2B5EF4-FFF2-40B4-BE49-F238E27FC236}">
                <a16:creationId xmlns:a16="http://schemas.microsoft.com/office/drawing/2014/main" id="{4F00D655-7B1F-41C3-A789-877FBB0F0F48}"/>
              </a:ext>
            </a:extLst>
          </p:cNvPr>
          <p:cNvSpPr>
            <a:spLocks noGrp="1"/>
          </p:cNvSpPr>
          <p:nvPr>
            <p:ph type="body" idx="1"/>
          </p:nvPr>
        </p:nvSpPr>
        <p:spPr>
          <a:xfrm>
            <a:off x="612000" y="907703"/>
            <a:ext cx="7920000" cy="3600000"/>
          </a:xfrm>
        </p:spPr>
        <p:txBody>
          <a:bodyPr/>
          <a:lstStyle/>
          <a:p>
            <a:pPr marL="114300" indent="0">
              <a:buClr>
                <a:schemeClr val="bg1"/>
              </a:buClr>
              <a:buNone/>
            </a:pPr>
            <a:r>
              <a:rPr lang="en-US" sz="2400" dirty="0">
                <a:solidFill>
                  <a:srgbClr val="080808"/>
                </a:solidFill>
                <a:effectLst/>
                <a:latin typeface="Times New Roman" panose="02020603050405020304" pitchFamily="18" charset="0"/>
                <a:cs typeface="Times New Roman" panose="02020603050405020304" pitchFamily="18" charset="0"/>
              </a:rPr>
              <a:t>1. NumPy</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2. Panda</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3. Matplotlib</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4. Seaborn</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5. Datetime</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6. </a:t>
            </a:r>
            <a:r>
              <a:rPr lang="en-US" sz="2400" dirty="0" err="1">
                <a:solidFill>
                  <a:srgbClr val="080808"/>
                </a:solidFill>
                <a:effectLst/>
                <a:latin typeface="Times New Roman" panose="02020603050405020304" pitchFamily="18" charset="0"/>
                <a:cs typeface="Times New Roman" panose="02020603050405020304" pitchFamily="18" charset="0"/>
              </a:rPr>
              <a:t>Sklearn</a:t>
            </a:r>
            <a:br>
              <a:rPr lang="en-US" sz="2400" dirty="0">
                <a:solidFill>
                  <a:srgbClr val="080808"/>
                </a:solidFill>
                <a:latin typeface="Times New Roman" panose="02020603050405020304" pitchFamily="18" charset="0"/>
                <a:cs typeface="Times New Roman" panose="02020603050405020304" pitchFamily="18" charset="0"/>
              </a:rPr>
            </a:br>
            <a:r>
              <a:rPr lang="en-US" sz="2400" dirty="0">
                <a:solidFill>
                  <a:srgbClr val="080808"/>
                </a:solidFill>
                <a:effectLst/>
                <a:latin typeface="Times New Roman" panose="02020603050405020304" pitchFamily="18" charset="0"/>
                <a:cs typeface="Times New Roman" panose="02020603050405020304" pitchFamily="18" charset="0"/>
              </a:rPr>
              <a:t>7. NLP</a:t>
            </a:r>
            <a:endParaRPr lang="en-IN" sz="2200" dirty="0">
              <a:solidFill>
                <a:srgbClr val="080808"/>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5701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d86ddac564_1_10"/>
          <p:cNvSpPr txBox="1">
            <a:spLocks noGrp="1"/>
          </p:cNvSpPr>
          <p:nvPr>
            <p:ph type="title"/>
          </p:nvPr>
        </p:nvSpPr>
        <p:spPr>
          <a:xfrm>
            <a:off x="252000" y="7703"/>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GB" sz="3000" b="1" u="sng" dirty="0">
                <a:latin typeface="Arial Rounded MT Bold" panose="020F0704030504030204" pitchFamily="34" charset="0"/>
              </a:rPr>
              <a:t>Data Summary</a:t>
            </a:r>
          </a:p>
        </p:txBody>
      </p:sp>
      <p:sp>
        <p:nvSpPr>
          <p:cNvPr id="5" name="Text Placeholder 4">
            <a:extLst>
              <a:ext uri="{FF2B5EF4-FFF2-40B4-BE49-F238E27FC236}">
                <a16:creationId xmlns:a16="http://schemas.microsoft.com/office/drawing/2014/main" id="{4F00D655-7B1F-41C3-A789-877FBB0F0F48}"/>
              </a:ext>
            </a:extLst>
          </p:cNvPr>
          <p:cNvSpPr>
            <a:spLocks noGrp="1"/>
          </p:cNvSpPr>
          <p:nvPr>
            <p:ph type="body" idx="1"/>
          </p:nvPr>
        </p:nvSpPr>
        <p:spPr>
          <a:xfrm>
            <a:off x="612000" y="907703"/>
            <a:ext cx="7920000" cy="3600000"/>
          </a:xfrm>
        </p:spPr>
        <p:txBody>
          <a:bodyPr/>
          <a:lstStyle/>
          <a:p>
            <a:pPr>
              <a:buClr>
                <a:schemeClr val="bg1"/>
              </a:buClr>
            </a:pPr>
            <a:r>
              <a:rPr lang="en-IN" sz="2200" dirty="0">
                <a:solidFill>
                  <a:schemeClr val="bg1"/>
                </a:solidFill>
                <a:latin typeface="Times New Roman" panose="02020603050405020304" pitchFamily="18" charset="0"/>
                <a:cs typeface="Times New Roman" panose="02020603050405020304" pitchFamily="18" charset="0"/>
              </a:rPr>
              <a:t>We were provided with Coronavirus_Tweets.csv dataset.</a:t>
            </a:r>
          </a:p>
          <a:p>
            <a:pPr>
              <a:buClr>
                <a:schemeClr val="bg1"/>
              </a:buClr>
            </a:pPr>
            <a:r>
              <a:rPr lang="en-IN" sz="2200" dirty="0">
                <a:solidFill>
                  <a:schemeClr val="bg1"/>
                </a:solidFill>
                <a:latin typeface="Times New Roman" panose="02020603050405020304" pitchFamily="18" charset="0"/>
                <a:cs typeface="Times New Roman" panose="02020603050405020304" pitchFamily="18" charset="0"/>
              </a:rPr>
              <a:t>Shape of the dataset is (41157 row,6 columns).</a:t>
            </a:r>
          </a:p>
          <a:p>
            <a:pPr>
              <a:buClr>
                <a:schemeClr val="bg1"/>
              </a:buClr>
            </a:pPr>
            <a:r>
              <a:rPr lang="en-IN" sz="2200" dirty="0">
                <a:solidFill>
                  <a:schemeClr val="bg1"/>
                </a:solidFill>
                <a:latin typeface="Times New Roman" panose="02020603050405020304" pitchFamily="18" charset="0"/>
                <a:cs typeface="Times New Roman" panose="02020603050405020304" pitchFamily="18" charset="0"/>
              </a:rPr>
              <a:t>Important features of dataset are-</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1) Username</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2) Screen Name</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3) Tweet at</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4) Location</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5) Original Tweet</a:t>
            </a:r>
          </a:p>
          <a:p>
            <a:pPr marL="114300" indent="0">
              <a:buClr>
                <a:schemeClr val="bg1"/>
              </a:buClr>
              <a:buNone/>
            </a:pPr>
            <a:r>
              <a:rPr lang="en-IN" sz="2200" dirty="0">
                <a:solidFill>
                  <a:schemeClr val="bg1"/>
                </a:solidFill>
                <a:latin typeface="Times New Roman" panose="02020603050405020304" pitchFamily="18" charset="0"/>
                <a:cs typeface="Times New Roman" panose="02020603050405020304" pitchFamily="18" charset="0"/>
              </a:rPr>
              <a:t>     6) Sentiment</a:t>
            </a:r>
          </a:p>
        </p:txBody>
      </p:sp>
      <p:pic>
        <p:nvPicPr>
          <p:cNvPr id="3" name="Picture 2">
            <a:extLst>
              <a:ext uri="{FF2B5EF4-FFF2-40B4-BE49-F238E27FC236}">
                <a16:creationId xmlns:a16="http://schemas.microsoft.com/office/drawing/2014/main" id="{D3175DBA-09F8-16D8-BCCD-E295AEE4C303}"/>
              </a:ext>
            </a:extLst>
          </p:cNvPr>
          <p:cNvPicPr>
            <a:picLocks noChangeAspect="1"/>
          </p:cNvPicPr>
          <p:nvPr/>
        </p:nvPicPr>
        <p:blipFill rotWithShape="1">
          <a:blip r:embed="rId3"/>
          <a:srcRect l="2756" t="27580" r="82659" b="33149"/>
          <a:stretch/>
        </p:blipFill>
        <p:spPr>
          <a:xfrm>
            <a:off x="5156579" y="1920064"/>
            <a:ext cx="3735421" cy="28336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d86ddac564_1_10"/>
          <p:cNvSpPr txBox="1">
            <a:spLocks noGrp="1"/>
          </p:cNvSpPr>
          <p:nvPr>
            <p:ph type="title"/>
          </p:nvPr>
        </p:nvSpPr>
        <p:spPr>
          <a:xfrm>
            <a:off x="252000" y="7703"/>
            <a:ext cx="8640000"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GB" sz="3000" b="1" u="sng" dirty="0">
                <a:latin typeface="Arial Rounded MT Bold" panose="020F0704030504030204" pitchFamily="34" charset="0"/>
              </a:rPr>
              <a:t>Looking for Missing Values</a:t>
            </a:r>
          </a:p>
        </p:txBody>
      </p:sp>
      <p:sp>
        <p:nvSpPr>
          <p:cNvPr id="5" name="Text Placeholder 4">
            <a:extLst>
              <a:ext uri="{FF2B5EF4-FFF2-40B4-BE49-F238E27FC236}">
                <a16:creationId xmlns:a16="http://schemas.microsoft.com/office/drawing/2014/main" id="{4F00D655-7B1F-41C3-A789-877FBB0F0F48}"/>
              </a:ext>
            </a:extLst>
          </p:cNvPr>
          <p:cNvSpPr>
            <a:spLocks noGrp="1"/>
          </p:cNvSpPr>
          <p:nvPr>
            <p:ph type="body" idx="1"/>
          </p:nvPr>
        </p:nvSpPr>
        <p:spPr>
          <a:xfrm>
            <a:off x="378084" y="907703"/>
            <a:ext cx="4938195" cy="3919479"/>
          </a:xfrm>
        </p:spPr>
        <p:txBody>
          <a:bodyPr/>
          <a:lstStyle/>
          <a:p>
            <a:pPr>
              <a:buClr>
                <a:schemeClr val="bg1"/>
              </a:buClr>
            </a:pPr>
            <a:r>
              <a:rPr lang="en-IN" sz="2000" dirty="0">
                <a:solidFill>
                  <a:schemeClr val="bg1"/>
                </a:solidFill>
                <a:latin typeface="Times New Roman" panose="02020603050405020304" pitchFamily="18" charset="0"/>
                <a:cs typeface="Times New Roman" panose="02020603050405020304" pitchFamily="18" charset="0"/>
              </a:rPr>
              <a:t>On looking the dataset we found that feature ‘Location’ has missing values(8594).</a:t>
            </a:r>
          </a:p>
          <a:p>
            <a:pPr>
              <a:buClr>
                <a:schemeClr val="bg1"/>
              </a:buClr>
            </a:pPr>
            <a:r>
              <a:rPr lang="en-IN" sz="2000" dirty="0">
                <a:solidFill>
                  <a:schemeClr val="bg1"/>
                </a:solidFill>
                <a:latin typeface="Times New Roman" panose="02020603050405020304" pitchFamily="18" charset="0"/>
                <a:cs typeface="Times New Roman" panose="02020603050405020304" pitchFamily="18" charset="0"/>
              </a:rPr>
              <a:t>We don’t have any idea about that tweets whose location is missing.</a:t>
            </a:r>
          </a:p>
          <a:p>
            <a:pPr>
              <a:buClr>
                <a:schemeClr val="bg1"/>
              </a:buClr>
            </a:pPr>
            <a:r>
              <a:rPr lang="en-IN" sz="2000" dirty="0">
                <a:solidFill>
                  <a:schemeClr val="bg1"/>
                </a:solidFill>
                <a:latin typeface="Times New Roman" panose="02020603050405020304" pitchFamily="18" charset="0"/>
                <a:cs typeface="Times New Roman" panose="02020603050405020304" pitchFamily="18" charset="0"/>
              </a:rPr>
              <a:t>So we have ap option to fill that missing values by Mode or another way is to fill randomly.</a:t>
            </a:r>
          </a:p>
          <a:p>
            <a:pPr>
              <a:buClr>
                <a:schemeClr val="bg1"/>
              </a:buClr>
            </a:pPr>
            <a:r>
              <a:rPr lang="en-IN" sz="2000" dirty="0">
                <a:solidFill>
                  <a:schemeClr val="bg1"/>
                </a:solidFill>
                <a:latin typeface="Times New Roman" panose="02020603050405020304" pitchFamily="18" charset="0"/>
                <a:cs typeface="Times New Roman" panose="02020603050405020304" pitchFamily="18" charset="0"/>
              </a:rPr>
              <a:t>Also, one way is to drop those columns to get rid off missing values.</a:t>
            </a:r>
          </a:p>
        </p:txBody>
      </p:sp>
      <p:pic>
        <p:nvPicPr>
          <p:cNvPr id="4" name="Picture 3">
            <a:extLst>
              <a:ext uri="{FF2B5EF4-FFF2-40B4-BE49-F238E27FC236}">
                <a16:creationId xmlns:a16="http://schemas.microsoft.com/office/drawing/2014/main" id="{42057991-80CC-A8E3-2CCB-8583D9AF7670}"/>
              </a:ext>
            </a:extLst>
          </p:cNvPr>
          <p:cNvPicPr>
            <a:picLocks noChangeAspect="1"/>
          </p:cNvPicPr>
          <p:nvPr/>
        </p:nvPicPr>
        <p:blipFill rotWithShape="1">
          <a:blip r:embed="rId3"/>
          <a:srcRect l="2756" t="39663" r="86702" b="32394"/>
          <a:stretch/>
        </p:blipFill>
        <p:spPr>
          <a:xfrm>
            <a:off x="5573030" y="1269759"/>
            <a:ext cx="3487028" cy="2603982"/>
          </a:xfrm>
          <a:prstGeom prst="rect">
            <a:avLst/>
          </a:prstGeom>
        </p:spPr>
      </p:pic>
    </p:spTree>
    <p:extLst>
      <p:ext uri="{BB962C8B-B14F-4D97-AF65-F5344CB8AC3E}">
        <p14:creationId xmlns:p14="http://schemas.microsoft.com/office/powerpoint/2010/main" val="2654134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56C6B-86D5-4FF0-9EA8-3A289FEEFDF3}"/>
              </a:ext>
            </a:extLst>
          </p:cNvPr>
          <p:cNvSpPr>
            <a:spLocks noGrp="1"/>
          </p:cNvSpPr>
          <p:nvPr>
            <p:ph type="title"/>
          </p:nvPr>
        </p:nvSpPr>
        <p:spPr>
          <a:xfrm>
            <a:off x="1363454" y="1508387"/>
            <a:ext cx="6417091" cy="2126725"/>
          </a:xfrm>
        </p:spPr>
        <p:txBody>
          <a:bodyPr/>
          <a:lstStyle/>
          <a:p>
            <a:pPr algn="ctr"/>
            <a:r>
              <a:rPr lang="en-IN" sz="4800" b="1" u="sng" dirty="0">
                <a:latin typeface="Arial Rounded MT Bold" panose="020F0704030504030204" pitchFamily="34" charset="0"/>
              </a:rPr>
              <a:t>EXPLORATORY DATA ANALYSIS</a:t>
            </a:r>
          </a:p>
        </p:txBody>
      </p:sp>
    </p:spTree>
    <p:extLst>
      <p:ext uri="{BB962C8B-B14F-4D97-AF65-F5344CB8AC3E}">
        <p14:creationId xmlns:p14="http://schemas.microsoft.com/office/powerpoint/2010/main" val="3593647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d86ddac564_1_10"/>
          <p:cNvSpPr txBox="1">
            <a:spLocks noGrp="1"/>
          </p:cNvSpPr>
          <p:nvPr>
            <p:ph type="title"/>
          </p:nvPr>
        </p:nvSpPr>
        <p:spPr>
          <a:xfrm>
            <a:off x="252000" y="7703"/>
            <a:ext cx="6512482" cy="900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GB" sz="3000" b="1" u="sng" dirty="0">
                <a:latin typeface="Times New Roman" panose="02020603050405020304" pitchFamily="18" charset="0"/>
                <a:cs typeface="Times New Roman" panose="02020603050405020304" pitchFamily="18" charset="0"/>
              </a:rPr>
              <a:t>Tweets from top 20 location</a:t>
            </a:r>
          </a:p>
        </p:txBody>
      </p:sp>
      <p:sp>
        <p:nvSpPr>
          <p:cNvPr id="5" name="Text Placeholder 4">
            <a:extLst>
              <a:ext uri="{FF2B5EF4-FFF2-40B4-BE49-F238E27FC236}">
                <a16:creationId xmlns:a16="http://schemas.microsoft.com/office/drawing/2014/main" id="{4F00D655-7B1F-41C3-A789-877FBB0F0F48}"/>
              </a:ext>
            </a:extLst>
          </p:cNvPr>
          <p:cNvSpPr>
            <a:spLocks noGrp="1"/>
          </p:cNvSpPr>
          <p:nvPr>
            <p:ph type="body" idx="1"/>
          </p:nvPr>
        </p:nvSpPr>
        <p:spPr>
          <a:xfrm>
            <a:off x="378084" y="1643974"/>
            <a:ext cx="6197814" cy="3183208"/>
          </a:xfrm>
        </p:spPr>
        <p:txBody>
          <a:bodyPr/>
          <a:lstStyle/>
          <a:p>
            <a:pPr marL="114300" indent="0">
              <a:buClr>
                <a:schemeClr val="bg1"/>
              </a:buClr>
              <a:buNone/>
            </a:pPr>
            <a:r>
              <a:rPr lang="en-US" sz="2000" dirty="0">
                <a:solidFill>
                  <a:srgbClr val="080808"/>
                </a:solidFill>
                <a:effectLst/>
                <a:latin typeface="Times New Roman" panose="02020603050405020304" pitchFamily="18" charset="0"/>
                <a:cs typeface="Times New Roman" panose="02020603050405020304" pitchFamily="18" charset="0"/>
              </a:rPr>
              <a:t>This table clearly shows that London is the location from which maximum number of tweet are posted and New Delhi, India is a location from the top 20 location being at the lowest position</a:t>
            </a:r>
            <a:endParaRPr lang="en-IN" sz="2000" dirty="0">
              <a:solidFill>
                <a:srgbClr val="080808"/>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3841223-5583-1B9B-712F-086A93BE82FF}"/>
              </a:ext>
            </a:extLst>
          </p:cNvPr>
          <p:cNvPicPr>
            <a:picLocks noChangeAspect="1"/>
          </p:cNvPicPr>
          <p:nvPr/>
        </p:nvPicPr>
        <p:blipFill rotWithShape="1">
          <a:blip r:embed="rId3"/>
          <a:srcRect l="2756" t="12690" r="86250" b="4220"/>
          <a:stretch/>
        </p:blipFill>
        <p:spPr>
          <a:xfrm>
            <a:off x="6764482" y="7703"/>
            <a:ext cx="2379518" cy="5066570"/>
          </a:xfrm>
          <a:prstGeom prst="rect">
            <a:avLst/>
          </a:prstGeom>
        </p:spPr>
      </p:pic>
    </p:spTree>
    <p:extLst>
      <p:ext uri="{BB962C8B-B14F-4D97-AF65-F5344CB8AC3E}">
        <p14:creationId xmlns:p14="http://schemas.microsoft.com/office/powerpoint/2010/main" val="3794905480"/>
      </p:ext>
    </p:extLst>
  </p:cSld>
  <p:clrMapOvr>
    <a:masterClrMapping/>
  </p:clrMapOvr>
</p:sld>
</file>

<file path=ppt/theme/theme1.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408</TotalTime>
  <Words>810</Words>
  <Application>Microsoft Office PowerPoint</Application>
  <PresentationFormat>On-screen Show (16:9)</PresentationFormat>
  <Paragraphs>74</Paragraphs>
  <Slides>26</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Franklin Gothic Medium</vt:lpstr>
      <vt:lpstr>Arial Rounded MT Bold</vt:lpstr>
      <vt:lpstr>Arial</vt:lpstr>
      <vt:lpstr>Times New Roman</vt:lpstr>
      <vt:lpstr>Segoe UI Black</vt:lpstr>
      <vt:lpstr>Calibri</vt:lpstr>
      <vt:lpstr>Montserrat</vt:lpstr>
      <vt:lpstr>Simple Light</vt:lpstr>
      <vt:lpstr>Capstone Project 3  Sentiment Analysis : Predicting Sentiment of COVID19 Tweets  Team Members :  Abhishek Kumar Hritik Saini </vt:lpstr>
      <vt:lpstr>PowerPoint Presentation</vt:lpstr>
      <vt:lpstr>Problem Statement </vt:lpstr>
      <vt:lpstr>Data Pipelines</vt:lpstr>
      <vt:lpstr>Libraries</vt:lpstr>
      <vt:lpstr>Data Summary</vt:lpstr>
      <vt:lpstr>Looking for Missing Values</vt:lpstr>
      <vt:lpstr>EXPLORATORY DATA ANALYSIS</vt:lpstr>
      <vt:lpstr>Tweets from top 20 location</vt:lpstr>
      <vt:lpstr>Visualization</vt:lpstr>
      <vt:lpstr>Exploring the Sentiment Column</vt:lpstr>
      <vt:lpstr>PowerPoint Presentation</vt:lpstr>
      <vt:lpstr>Top dates with maximum number of tweets</vt:lpstr>
      <vt:lpstr>PowerPoint Presentation</vt:lpstr>
      <vt:lpstr>Data Pre-Processing</vt:lpstr>
      <vt:lpstr>Removing Stop words and Stemming</vt:lpstr>
      <vt:lpstr>Word Cloud</vt:lpstr>
      <vt:lpstr>Building Classification Models</vt:lpstr>
      <vt:lpstr>Splitting the data set</vt:lpstr>
      <vt:lpstr>Vectorization</vt:lpstr>
      <vt:lpstr>Implementing Logistic Regression</vt:lpstr>
      <vt:lpstr>Implementing Random Forest Regression</vt:lpstr>
      <vt:lpstr>Implementing Naïve Bayes Regression</vt:lpstr>
      <vt:lpstr>Implementing Support Vector Machine(SVM)</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3  Sentiment Analysis : Predicting sentiment of COVID19 tweets  Team Members  Aayush Kumar Sumeet Agrawal Shafil Ahamed</dc:title>
  <dc:creator>DELL</dc:creator>
  <cp:lastModifiedBy>Abhishek Kumar</cp:lastModifiedBy>
  <cp:revision>31</cp:revision>
  <dcterms:modified xsi:type="dcterms:W3CDTF">2023-03-25T10:39:27Z</dcterms:modified>
</cp:coreProperties>
</file>